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sldIdLst>
    <p:sldId id="256" r:id="rId2"/>
    <p:sldId id="288" r:id="rId3"/>
    <p:sldId id="265" r:id="rId4"/>
    <p:sldId id="290" r:id="rId5"/>
    <p:sldId id="257" r:id="rId6"/>
    <p:sldId id="258" r:id="rId7"/>
    <p:sldId id="286" r:id="rId8"/>
    <p:sldId id="271" r:id="rId9"/>
    <p:sldId id="275" r:id="rId10"/>
    <p:sldId id="276" r:id="rId11"/>
    <p:sldId id="285" r:id="rId12"/>
    <p:sldId id="267" r:id="rId13"/>
    <p:sldId id="272" r:id="rId14"/>
    <p:sldId id="266" r:id="rId15"/>
    <p:sldId id="274" r:id="rId16"/>
    <p:sldId id="268" r:id="rId17"/>
    <p:sldId id="269" r:id="rId18"/>
    <p:sldId id="281" r:id="rId19"/>
    <p:sldId id="270" r:id="rId20"/>
    <p:sldId id="273" r:id="rId21"/>
    <p:sldId id="277" r:id="rId22"/>
    <p:sldId id="278" r:id="rId23"/>
    <p:sldId id="279" r:id="rId24"/>
    <p:sldId id="283" r:id="rId25"/>
    <p:sldId id="289" r:id="rId26"/>
    <p:sldId id="280" r:id="rId27"/>
    <p:sldId id="287" r:id="rId28"/>
    <p:sldId id="282" r:id="rId29"/>
    <p:sldId id="293" r:id="rId30"/>
    <p:sldId id="291" r:id="rId31"/>
    <p:sldId id="292" r:id="rId32"/>
    <p:sldId id="264" r:id="rId33"/>
    <p:sldId id="29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96"/>
    <p:restoredTop sz="94681"/>
  </p:normalViewPr>
  <p:slideViewPr>
    <p:cSldViewPr>
      <p:cViewPr varScale="1">
        <p:scale>
          <a:sx n="215" d="100"/>
          <a:sy n="215" d="100"/>
        </p:scale>
        <p:origin x="1608" y="184"/>
      </p:cViewPr>
      <p:guideLst>
        <p:guide orient="horz" pos="2160"/>
        <p:guide pos="384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4AE567-79EC-4429-9FBA-4547A28ABCF5}"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4F7534EF-C72B-4381-B388-B8D319E40A47}">
      <dgm:prSet/>
      <dgm:spPr/>
      <dgm:t>
        <a:bodyPr/>
        <a:lstStyle/>
        <a:p>
          <a:r>
            <a:rPr lang="en-US"/>
            <a:t>Some substances on Prop 65 have allowable levels of exposure called Safe Harbor Levels that obviate the need for the product to carry a warning…BUT….</a:t>
          </a:r>
        </a:p>
      </dgm:t>
    </dgm:pt>
    <dgm:pt modelId="{19C3E1F4-D64A-4D4A-A534-6580E5B6D604}" type="parTrans" cxnId="{8BF8925E-CD92-4E7A-9BED-732F9EA82340}">
      <dgm:prSet/>
      <dgm:spPr/>
      <dgm:t>
        <a:bodyPr/>
        <a:lstStyle/>
        <a:p>
          <a:endParaRPr lang="en-US"/>
        </a:p>
      </dgm:t>
    </dgm:pt>
    <dgm:pt modelId="{537E0C85-5F5F-4569-AC13-4B26C029E010}" type="sibTrans" cxnId="{8BF8925E-CD92-4E7A-9BED-732F9EA82340}">
      <dgm:prSet/>
      <dgm:spPr/>
      <dgm:t>
        <a:bodyPr/>
        <a:lstStyle/>
        <a:p>
          <a:endParaRPr lang="en-US"/>
        </a:p>
      </dgm:t>
    </dgm:pt>
    <dgm:pt modelId="{90CF1DDE-6505-4B50-9D3F-1D35D763CDDC}">
      <dgm:prSet/>
      <dgm:spPr/>
      <dgm:t>
        <a:bodyPr/>
        <a:lstStyle/>
        <a:p>
          <a:r>
            <a:rPr lang="en-US"/>
            <a:t>MADLs/NSRLs (Safe Harbor Levels) are defined in terms of micrograms per day of exposure by an individual.</a:t>
          </a:r>
        </a:p>
      </dgm:t>
    </dgm:pt>
    <dgm:pt modelId="{AF2688A4-D59E-406F-A723-FEE914B4816A}" type="parTrans" cxnId="{7F9C792D-01E2-4106-8BA1-1C0A3938B661}">
      <dgm:prSet/>
      <dgm:spPr/>
      <dgm:t>
        <a:bodyPr/>
        <a:lstStyle/>
        <a:p>
          <a:endParaRPr lang="en-US"/>
        </a:p>
      </dgm:t>
    </dgm:pt>
    <dgm:pt modelId="{22B9E56D-B498-4886-A68B-6A82BDFBF37D}" type="sibTrans" cxnId="{7F9C792D-01E2-4106-8BA1-1C0A3938B661}">
      <dgm:prSet/>
      <dgm:spPr/>
      <dgm:t>
        <a:bodyPr/>
        <a:lstStyle/>
        <a:p>
          <a:endParaRPr lang="en-US"/>
        </a:p>
      </dgm:t>
    </dgm:pt>
    <dgm:pt modelId="{52D846D8-EBFB-4DF0-9A81-EA97C1DE371D}">
      <dgm:prSet/>
      <dgm:spPr/>
      <dgm:t>
        <a:bodyPr/>
        <a:lstStyle/>
        <a:p>
          <a:r>
            <a:rPr lang="en-US"/>
            <a:t>There is no easy way to translate x ppm of substance in a product to this metric!!!</a:t>
          </a:r>
        </a:p>
      </dgm:t>
    </dgm:pt>
    <dgm:pt modelId="{876275D6-EA5F-4FB5-B9BB-B36D31278830}" type="parTrans" cxnId="{9B686ABF-2B84-43BA-A3DC-33FCB6C9B913}">
      <dgm:prSet/>
      <dgm:spPr/>
      <dgm:t>
        <a:bodyPr/>
        <a:lstStyle/>
        <a:p>
          <a:endParaRPr lang="en-US"/>
        </a:p>
      </dgm:t>
    </dgm:pt>
    <dgm:pt modelId="{AC55A511-955D-466B-AD7A-9D0356007F59}" type="sibTrans" cxnId="{9B686ABF-2B84-43BA-A3DC-33FCB6C9B913}">
      <dgm:prSet/>
      <dgm:spPr/>
      <dgm:t>
        <a:bodyPr/>
        <a:lstStyle/>
        <a:p>
          <a:endParaRPr lang="en-US"/>
        </a:p>
      </dgm:t>
    </dgm:pt>
    <dgm:pt modelId="{67213C33-D9D4-5343-9205-08B990F726A4}" type="pres">
      <dgm:prSet presAssocID="{E34AE567-79EC-4429-9FBA-4547A28ABCF5}" presName="Name0" presStyleCnt="0">
        <dgm:presLayoutVars>
          <dgm:dir/>
          <dgm:animLvl val="lvl"/>
          <dgm:resizeHandles val="exact"/>
        </dgm:presLayoutVars>
      </dgm:prSet>
      <dgm:spPr/>
    </dgm:pt>
    <dgm:pt modelId="{8B6B6E4C-F6E9-CD44-BB56-B7EB0878FE7E}" type="pres">
      <dgm:prSet presAssocID="{52D846D8-EBFB-4DF0-9A81-EA97C1DE371D}" presName="boxAndChildren" presStyleCnt="0"/>
      <dgm:spPr/>
    </dgm:pt>
    <dgm:pt modelId="{01DED345-AB3A-2C4D-94C9-3691A715E1A8}" type="pres">
      <dgm:prSet presAssocID="{52D846D8-EBFB-4DF0-9A81-EA97C1DE371D}" presName="parentTextBox" presStyleLbl="node1" presStyleIdx="0" presStyleCnt="3"/>
      <dgm:spPr/>
    </dgm:pt>
    <dgm:pt modelId="{46176C75-EEAA-4B44-BC70-E7AA93C1981D}" type="pres">
      <dgm:prSet presAssocID="{22B9E56D-B498-4886-A68B-6A82BDFBF37D}" presName="sp" presStyleCnt="0"/>
      <dgm:spPr/>
    </dgm:pt>
    <dgm:pt modelId="{B3331B13-A412-5147-AC99-6498F46A40EA}" type="pres">
      <dgm:prSet presAssocID="{90CF1DDE-6505-4B50-9D3F-1D35D763CDDC}" presName="arrowAndChildren" presStyleCnt="0"/>
      <dgm:spPr/>
    </dgm:pt>
    <dgm:pt modelId="{D7D3137C-AF42-9B4F-9DBF-8D37C7C9C278}" type="pres">
      <dgm:prSet presAssocID="{90CF1DDE-6505-4B50-9D3F-1D35D763CDDC}" presName="parentTextArrow" presStyleLbl="node1" presStyleIdx="1" presStyleCnt="3"/>
      <dgm:spPr/>
    </dgm:pt>
    <dgm:pt modelId="{ACBCD901-8F30-3B4D-9DCC-614EDA840F51}" type="pres">
      <dgm:prSet presAssocID="{537E0C85-5F5F-4569-AC13-4B26C029E010}" presName="sp" presStyleCnt="0"/>
      <dgm:spPr/>
    </dgm:pt>
    <dgm:pt modelId="{2819B330-22B9-7A47-8924-060A2B57A580}" type="pres">
      <dgm:prSet presAssocID="{4F7534EF-C72B-4381-B388-B8D319E40A47}" presName="arrowAndChildren" presStyleCnt="0"/>
      <dgm:spPr/>
    </dgm:pt>
    <dgm:pt modelId="{37AFDECA-FF25-1D4E-AB44-DD42ACFAD99B}" type="pres">
      <dgm:prSet presAssocID="{4F7534EF-C72B-4381-B388-B8D319E40A47}" presName="parentTextArrow" presStyleLbl="node1" presStyleIdx="2" presStyleCnt="3"/>
      <dgm:spPr/>
    </dgm:pt>
  </dgm:ptLst>
  <dgm:cxnLst>
    <dgm:cxn modelId="{C78CF10B-A96A-004B-AD25-651CE2800712}" type="presOf" srcId="{90CF1DDE-6505-4B50-9D3F-1D35D763CDDC}" destId="{D7D3137C-AF42-9B4F-9DBF-8D37C7C9C278}" srcOrd="0" destOrd="0" presId="urn:microsoft.com/office/officeart/2005/8/layout/process4"/>
    <dgm:cxn modelId="{5457B210-33FA-5046-9D4F-8A9CABEE9A18}" type="presOf" srcId="{E34AE567-79EC-4429-9FBA-4547A28ABCF5}" destId="{67213C33-D9D4-5343-9205-08B990F726A4}" srcOrd="0" destOrd="0" presId="urn:microsoft.com/office/officeart/2005/8/layout/process4"/>
    <dgm:cxn modelId="{7F9C792D-01E2-4106-8BA1-1C0A3938B661}" srcId="{E34AE567-79EC-4429-9FBA-4547A28ABCF5}" destId="{90CF1DDE-6505-4B50-9D3F-1D35D763CDDC}" srcOrd="1" destOrd="0" parTransId="{AF2688A4-D59E-406F-A723-FEE914B4816A}" sibTransId="{22B9E56D-B498-4886-A68B-6A82BDFBF37D}"/>
    <dgm:cxn modelId="{D104892E-0FAF-3D46-A9DF-1FE73DCF355F}" type="presOf" srcId="{52D846D8-EBFB-4DF0-9A81-EA97C1DE371D}" destId="{01DED345-AB3A-2C4D-94C9-3691A715E1A8}" srcOrd="0" destOrd="0" presId="urn:microsoft.com/office/officeart/2005/8/layout/process4"/>
    <dgm:cxn modelId="{8BF8925E-CD92-4E7A-9BED-732F9EA82340}" srcId="{E34AE567-79EC-4429-9FBA-4547A28ABCF5}" destId="{4F7534EF-C72B-4381-B388-B8D319E40A47}" srcOrd="0" destOrd="0" parTransId="{19C3E1F4-D64A-4D4A-A534-6580E5B6D604}" sibTransId="{537E0C85-5F5F-4569-AC13-4B26C029E010}"/>
    <dgm:cxn modelId="{B733519F-81C7-2943-B85D-E38B6ED790B6}" type="presOf" srcId="{4F7534EF-C72B-4381-B388-B8D319E40A47}" destId="{37AFDECA-FF25-1D4E-AB44-DD42ACFAD99B}" srcOrd="0" destOrd="0" presId="urn:microsoft.com/office/officeart/2005/8/layout/process4"/>
    <dgm:cxn modelId="{9B686ABF-2B84-43BA-A3DC-33FCB6C9B913}" srcId="{E34AE567-79EC-4429-9FBA-4547A28ABCF5}" destId="{52D846D8-EBFB-4DF0-9A81-EA97C1DE371D}" srcOrd="2" destOrd="0" parTransId="{876275D6-EA5F-4FB5-B9BB-B36D31278830}" sibTransId="{AC55A511-955D-466B-AD7A-9D0356007F59}"/>
    <dgm:cxn modelId="{96F62C04-4833-DD4A-9E8B-69C3ACBC301C}" type="presParOf" srcId="{67213C33-D9D4-5343-9205-08B990F726A4}" destId="{8B6B6E4C-F6E9-CD44-BB56-B7EB0878FE7E}" srcOrd="0" destOrd="0" presId="urn:microsoft.com/office/officeart/2005/8/layout/process4"/>
    <dgm:cxn modelId="{7603EA52-6BA0-A242-9FD2-58ED93271196}" type="presParOf" srcId="{8B6B6E4C-F6E9-CD44-BB56-B7EB0878FE7E}" destId="{01DED345-AB3A-2C4D-94C9-3691A715E1A8}" srcOrd="0" destOrd="0" presId="urn:microsoft.com/office/officeart/2005/8/layout/process4"/>
    <dgm:cxn modelId="{3C6E32AA-2BED-624F-A55B-5E649A5F980F}" type="presParOf" srcId="{67213C33-D9D4-5343-9205-08B990F726A4}" destId="{46176C75-EEAA-4B44-BC70-E7AA93C1981D}" srcOrd="1" destOrd="0" presId="urn:microsoft.com/office/officeart/2005/8/layout/process4"/>
    <dgm:cxn modelId="{006E3E06-CEC7-BA4C-AC41-819A4BE6E952}" type="presParOf" srcId="{67213C33-D9D4-5343-9205-08B990F726A4}" destId="{B3331B13-A412-5147-AC99-6498F46A40EA}" srcOrd="2" destOrd="0" presId="urn:microsoft.com/office/officeart/2005/8/layout/process4"/>
    <dgm:cxn modelId="{B41335BD-4B80-BC4F-960F-788162D76D46}" type="presParOf" srcId="{B3331B13-A412-5147-AC99-6498F46A40EA}" destId="{D7D3137C-AF42-9B4F-9DBF-8D37C7C9C278}" srcOrd="0" destOrd="0" presId="urn:microsoft.com/office/officeart/2005/8/layout/process4"/>
    <dgm:cxn modelId="{ADBAD63B-B29F-E24A-BA64-EB96ACE6F69B}" type="presParOf" srcId="{67213C33-D9D4-5343-9205-08B990F726A4}" destId="{ACBCD901-8F30-3B4D-9DCC-614EDA840F51}" srcOrd="3" destOrd="0" presId="urn:microsoft.com/office/officeart/2005/8/layout/process4"/>
    <dgm:cxn modelId="{2AF2FFB0-4A6E-C74B-96F1-11F28090E435}" type="presParOf" srcId="{67213C33-D9D4-5343-9205-08B990F726A4}" destId="{2819B330-22B9-7A47-8924-060A2B57A580}" srcOrd="4" destOrd="0" presId="urn:microsoft.com/office/officeart/2005/8/layout/process4"/>
    <dgm:cxn modelId="{20AA6A3A-0C26-3948-850C-FD18658228AB}" type="presParOf" srcId="{2819B330-22B9-7A47-8924-060A2B57A580}" destId="{37AFDECA-FF25-1D4E-AB44-DD42ACFAD99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56E3C4-C892-4AD1-9C86-F7EAA4C09722}" type="doc">
      <dgm:prSet loTypeId="urn:microsoft.com/office/officeart/2005/8/layout/process4" loCatId="process" qsTypeId="urn:microsoft.com/office/officeart/2005/8/quickstyle/simple2" qsCatId="simple" csTypeId="urn:microsoft.com/office/officeart/2005/8/colors/colorful2" csCatId="colorful"/>
      <dgm:spPr/>
      <dgm:t>
        <a:bodyPr/>
        <a:lstStyle/>
        <a:p>
          <a:endParaRPr lang="en-US"/>
        </a:p>
      </dgm:t>
    </dgm:pt>
    <dgm:pt modelId="{1234FCEA-7E6A-48FB-97DC-72F7A1F07102}">
      <dgm:prSet custT="1"/>
      <dgm:spPr/>
      <dgm:t>
        <a:bodyPr/>
        <a:lstStyle/>
        <a:p>
          <a:r>
            <a:rPr lang="en-US" sz="2400" dirty="0"/>
            <a:t>Individuals and legal firms have set up a cottage industry to pursue companies for Proposition 65 violations.</a:t>
          </a:r>
        </a:p>
      </dgm:t>
    </dgm:pt>
    <dgm:pt modelId="{B1EBD697-0DB5-4898-9F58-3690C10F742B}" type="parTrans" cxnId="{FC6510AA-F93C-4C14-A81F-7321CB6B3D5D}">
      <dgm:prSet/>
      <dgm:spPr/>
      <dgm:t>
        <a:bodyPr/>
        <a:lstStyle/>
        <a:p>
          <a:endParaRPr lang="en-US"/>
        </a:p>
      </dgm:t>
    </dgm:pt>
    <dgm:pt modelId="{30916137-6DD9-4F72-AD7C-890339E74AE6}" type="sibTrans" cxnId="{FC6510AA-F93C-4C14-A81F-7321CB6B3D5D}">
      <dgm:prSet/>
      <dgm:spPr/>
      <dgm:t>
        <a:bodyPr/>
        <a:lstStyle/>
        <a:p>
          <a:endParaRPr lang="en-US"/>
        </a:p>
      </dgm:t>
    </dgm:pt>
    <dgm:pt modelId="{ED31FB6A-54EE-4F32-943F-6B15987AC0AB}">
      <dgm:prSet custT="1"/>
      <dgm:spPr/>
      <dgm:t>
        <a:bodyPr/>
        <a:lstStyle/>
        <a:p>
          <a:r>
            <a:rPr lang="en-US" sz="2200" dirty="0"/>
            <a:t>The rub is that the plaintiff does not have to prove that they are affected by – nor do they need to have a direct interest in - the products in question!!!!</a:t>
          </a:r>
        </a:p>
      </dgm:t>
    </dgm:pt>
    <dgm:pt modelId="{EA30059A-8CEF-4DB8-961B-1FD05E2AC5DD}" type="parTrans" cxnId="{47C389D2-31BA-411E-A946-3E7EFFB9D419}">
      <dgm:prSet/>
      <dgm:spPr/>
      <dgm:t>
        <a:bodyPr/>
        <a:lstStyle/>
        <a:p>
          <a:endParaRPr lang="en-US"/>
        </a:p>
      </dgm:t>
    </dgm:pt>
    <dgm:pt modelId="{DCAA78E9-61A0-467D-8C7B-265A8DFE2AF1}" type="sibTrans" cxnId="{47C389D2-31BA-411E-A946-3E7EFFB9D419}">
      <dgm:prSet/>
      <dgm:spPr/>
      <dgm:t>
        <a:bodyPr/>
        <a:lstStyle/>
        <a:p>
          <a:endParaRPr lang="en-US"/>
        </a:p>
      </dgm:t>
    </dgm:pt>
    <dgm:pt modelId="{30C1788C-CB92-4F0D-88DE-FE00B9690D13}">
      <dgm:prSet custT="1"/>
      <dgm:spPr/>
      <dgm:t>
        <a:bodyPr/>
        <a:lstStyle/>
        <a:p>
          <a:r>
            <a:rPr lang="en-US" sz="2400" dirty="0"/>
            <a:t>Successful plaintiffs get their attorney fees reimbursed by the defendants as well!</a:t>
          </a:r>
        </a:p>
      </dgm:t>
    </dgm:pt>
    <dgm:pt modelId="{B8C9FA96-B469-4858-9F7F-742FD8504119}" type="parTrans" cxnId="{E887826E-EDF2-4248-B98A-E9F657631590}">
      <dgm:prSet/>
      <dgm:spPr/>
      <dgm:t>
        <a:bodyPr/>
        <a:lstStyle/>
        <a:p>
          <a:endParaRPr lang="en-US"/>
        </a:p>
      </dgm:t>
    </dgm:pt>
    <dgm:pt modelId="{758991E5-28E6-49C3-9935-798976AF75BE}" type="sibTrans" cxnId="{E887826E-EDF2-4248-B98A-E9F657631590}">
      <dgm:prSet/>
      <dgm:spPr/>
      <dgm:t>
        <a:bodyPr/>
        <a:lstStyle/>
        <a:p>
          <a:endParaRPr lang="en-US"/>
        </a:p>
      </dgm:t>
    </dgm:pt>
    <dgm:pt modelId="{76987B5E-0A19-7D42-B79F-19AA50A38ACC}" type="pres">
      <dgm:prSet presAssocID="{D256E3C4-C892-4AD1-9C86-F7EAA4C09722}" presName="Name0" presStyleCnt="0">
        <dgm:presLayoutVars>
          <dgm:dir/>
          <dgm:animLvl val="lvl"/>
          <dgm:resizeHandles val="exact"/>
        </dgm:presLayoutVars>
      </dgm:prSet>
      <dgm:spPr/>
    </dgm:pt>
    <dgm:pt modelId="{7FD5BE1F-F8BE-DD4E-B52E-11CAA2A90A3B}" type="pres">
      <dgm:prSet presAssocID="{30C1788C-CB92-4F0D-88DE-FE00B9690D13}" presName="boxAndChildren" presStyleCnt="0"/>
      <dgm:spPr/>
    </dgm:pt>
    <dgm:pt modelId="{45CC449F-23D9-F34C-A40E-45EDB7DA2815}" type="pres">
      <dgm:prSet presAssocID="{30C1788C-CB92-4F0D-88DE-FE00B9690D13}" presName="parentTextBox" presStyleLbl="node1" presStyleIdx="0" presStyleCnt="3"/>
      <dgm:spPr/>
    </dgm:pt>
    <dgm:pt modelId="{B591D396-B167-9B45-B9C8-CDADDCA79C32}" type="pres">
      <dgm:prSet presAssocID="{DCAA78E9-61A0-467D-8C7B-265A8DFE2AF1}" presName="sp" presStyleCnt="0"/>
      <dgm:spPr/>
    </dgm:pt>
    <dgm:pt modelId="{89E31E01-930B-F048-8F2A-870A8756F133}" type="pres">
      <dgm:prSet presAssocID="{ED31FB6A-54EE-4F32-943F-6B15987AC0AB}" presName="arrowAndChildren" presStyleCnt="0"/>
      <dgm:spPr/>
    </dgm:pt>
    <dgm:pt modelId="{627705C3-6F93-194F-9201-E99210538A53}" type="pres">
      <dgm:prSet presAssocID="{ED31FB6A-54EE-4F32-943F-6B15987AC0AB}" presName="parentTextArrow" presStyleLbl="node1" presStyleIdx="1" presStyleCnt="3"/>
      <dgm:spPr/>
    </dgm:pt>
    <dgm:pt modelId="{670260E3-485D-664A-8C76-2788030CF872}" type="pres">
      <dgm:prSet presAssocID="{30916137-6DD9-4F72-AD7C-890339E74AE6}" presName="sp" presStyleCnt="0"/>
      <dgm:spPr/>
    </dgm:pt>
    <dgm:pt modelId="{BDA687A6-F844-014E-9111-4CB702BC9D61}" type="pres">
      <dgm:prSet presAssocID="{1234FCEA-7E6A-48FB-97DC-72F7A1F07102}" presName="arrowAndChildren" presStyleCnt="0"/>
      <dgm:spPr/>
    </dgm:pt>
    <dgm:pt modelId="{5E0883A2-CAA1-EC4B-8ED5-83F4AEB23773}" type="pres">
      <dgm:prSet presAssocID="{1234FCEA-7E6A-48FB-97DC-72F7A1F07102}" presName="parentTextArrow" presStyleLbl="node1" presStyleIdx="2" presStyleCnt="3"/>
      <dgm:spPr/>
    </dgm:pt>
  </dgm:ptLst>
  <dgm:cxnLst>
    <dgm:cxn modelId="{7DE8240D-1A86-6D41-92D1-E82F62A752AD}" type="presOf" srcId="{1234FCEA-7E6A-48FB-97DC-72F7A1F07102}" destId="{5E0883A2-CAA1-EC4B-8ED5-83F4AEB23773}" srcOrd="0" destOrd="0" presId="urn:microsoft.com/office/officeart/2005/8/layout/process4"/>
    <dgm:cxn modelId="{2CED4822-07A2-414B-84A1-3432E968DAB9}" type="presOf" srcId="{D256E3C4-C892-4AD1-9C86-F7EAA4C09722}" destId="{76987B5E-0A19-7D42-B79F-19AA50A38ACC}" srcOrd="0" destOrd="0" presId="urn:microsoft.com/office/officeart/2005/8/layout/process4"/>
    <dgm:cxn modelId="{E887826E-EDF2-4248-B98A-E9F657631590}" srcId="{D256E3C4-C892-4AD1-9C86-F7EAA4C09722}" destId="{30C1788C-CB92-4F0D-88DE-FE00B9690D13}" srcOrd="2" destOrd="0" parTransId="{B8C9FA96-B469-4858-9F7F-742FD8504119}" sibTransId="{758991E5-28E6-49C3-9935-798976AF75BE}"/>
    <dgm:cxn modelId="{FC847792-49A0-2A46-A316-FAFA377BD3DF}" type="presOf" srcId="{ED31FB6A-54EE-4F32-943F-6B15987AC0AB}" destId="{627705C3-6F93-194F-9201-E99210538A53}" srcOrd="0" destOrd="0" presId="urn:microsoft.com/office/officeart/2005/8/layout/process4"/>
    <dgm:cxn modelId="{FC6510AA-F93C-4C14-A81F-7321CB6B3D5D}" srcId="{D256E3C4-C892-4AD1-9C86-F7EAA4C09722}" destId="{1234FCEA-7E6A-48FB-97DC-72F7A1F07102}" srcOrd="0" destOrd="0" parTransId="{B1EBD697-0DB5-4898-9F58-3690C10F742B}" sibTransId="{30916137-6DD9-4F72-AD7C-890339E74AE6}"/>
    <dgm:cxn modelId="{47C389D2-31BA-411E-A946-3E7EFFB9D419}" srcId="{D256E3C4-C892-4AD1-9C86-F7EAA4C09722}" destId="{ED31FB6A-54EE-4F32-943F-6B15987AC0AB}" srcOrd="1" destOrd="0" parTransId="{EA30059A-8CEF-4DB8-961B-1FD05E2AC5DD}" sibTransId="{DCAA78E9-61A0-467D-8C7B-265A8DFE2AF1}"/>
    <dgm:cxn modelId="{E1A841DF-CB76-2D4D-8DA4-D4F781F1DF73}" type="presOf" srcId="{30C1788C-CB92-4F0D-88DE-FE00B9690D13}" destId="{45CC449F-23D9-F34C-A40E-45EDB7DA2815}" srcOrd="0" destOrd="0" presId="urn:microsoft.com/office/officeart/2005/8/layout/process4"/>
    <dgm:cxn modelId="{123C532F-A381-7743-B904-CBE4C94C457A}" type="presParOf" srcId="{76987B5E-0A19-7D42-B79F-19AA50A38ACC}" destId="{7FD5BE1F-F8BE-DD4E-B52E-11CAA2A90A3B}" srcOrd="0" destOrd="0" presId="urn:microsoft.com/office/officeart/2005/8/layout/process4"/>
    <dgm:cxn modelId="{C47D43B3-69F6-FF41-A74D-D19A10AB0F88}" type="presParOf" srcId="{7FD5BE1F-F8BE-DD4E-B52E-11CAA2A90A3B}" destId="{45CC449F-23D9-F34C-A40E-45EDB7DA2815}" srcOrd="0" destOrd="0" presId="urn:microsoft.com/office/officeart/2005/8/layout/process4"/>
    <dgm:cxn modelId="{0CB7CF07-626E-1546-803E-53A4C68CD76B}" type="presParOf" srcId="{76987B5E-0A19-7D42-B79F-19AA50A38ACC}" destId="{B591D396-B167-9B45-B9C8-CDADDCA79C32}" srcOrd="1" destOrd="0" presId="urn:microsoft.com/office/officeart/2005/8/layout/process4"/>
    <dgm:cxn modelId="{6B39D6AD-68B8-B340-B00F-55624901F601}" type="presParOf" srcId="{76987B5E-0A19-7D42-B79F-19AA50A38ACC}" destId="{89E31E01-930B-F048-8F2A-870A8756F133}" srcOrd="2" destOrd="0" presId="urn:microsoft.com/office/officeart/2005/8/layout/process4"/>
    <dgm:cxn modelId="{C09F277E-D702-CD45-BDC7-AEC4D66362DB}" type="presParOf" srcId="{89E31E01-930B-F048-8F2A-870A8756F133}" destId="{627705C3-6F93-194F-9201-E99210538A53}" srcOrd="0" destOrd="0" presId="urn:microsoft.com/office/officeart/2005/8/layout/process4"/>
    <dgm:cxn modelId="{AE367601-3EBA-6144-94DC-7FCB23B76509}" type="presParOf" srcId="{76987B5E-0A19-7D42-B79F-19AA50A38ACC}" destId="{670260E3-485D-664A-8C76-2788030CF872}" srcOrd="3" destOrd="0" presId="urn:microsoft.com/office/officeart/2005/8/layout/process4"/>
    <dgm:cxn modelId="{149EDBA5-9F1E-2240-B70C-EBD774ADC564}" type="presParOf" srcId="{76987B5E-0A19-7D42-B79F-19AA50A38ACC}" destId="{BDA687A6-F844-014E-9111-4CB702BC9D61}" srcOrd="4" destOrd="0" presId="urn:microsoft.com/office/officeart/2005/8/layout/process4"/>
    <dgm:cxn modelId="{B05C75E8-6215-C244-8F2B-90275D6DEEC3}" type="presParOf" srcId="{BDA687A6-F844-014E-9111-4CB702BC9D61}" destId="{5E0883A2-CAA1-EC4B-8ED5-83F4AEB2377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1B62A9-BD1E-469D-891F-3E7CC5C67B67}" type="doc">
      <dgm:prSet loTypeId="urn:microsoft.com/office/officeart/2005/8/layout/default" loCatId="list" qsTypeId="urn:microsoft.com/office/officeart/2005/8/quickstyle/simple5" qsCatId="simple" csTypeId="urn:microsoft.com/office/officeart/2005/8/colors/colorful2" csCatId="colorful"/>
      <dgm:spPr/>
      <dgm:t>
        <a:bodyPr/>
        <a:lstStyle/>
        <a:p>
          <a:endParaRPr lang="en-US"/>
        </a:p>
      </dgm:t>
    </dgm:pt>
    <dgm:pt modelId="{8BF4310F-0180-41E7-94BE-8AA5EBD58CEB}">
      <dgm:prSet/>
      <dgm:spPr/>
      <dgm:t>
        <a:bodyPr/>
        <a:lstStyle/>
        <a:p>
          <a:r>
            <a:rPr lang="en-US"/>
            <a:t>Ecological Alliance, LLC (157)</a:t>
          </a:r>
        </a:p>
      </dgm:t>
    </dgm:pt>
    <dgm:pt modelId="{C9ED0758-51C1-48C7-A1C5-0635A9EDD8E0}" type="parTrans" cxnId="{ADBB638C-BAA9-4C9B-8D46-9F9256FFFF11}">
      <dgm:prSet/>
      <dgm:spPr/>
      <dgm:t>
        <a:bodyPr/>
        <a:lstStyle/>
        <a:p>
          <a:endParaRPr lang="en-US"/>
        </a:p>
      </dgm:t>
    </dgm:pt>
    <dgm:pt modelId="{7CDAC840-EBE2-4815-9712-161534D99120}" type="sibTrans" cxnId="{ADBB638C-BAA9-4C9B-8D46-9F9256FFFF11}">
      <dgm:prSet/>
      <dgm:spPr/>
      <dgm:t>
        <a:bodyPr/>
        <a:lstStyle/>
        <a:p>
          <a:endParaRPr lang="en-US"/>
        </a:p>
      </dgm:t>
    </dgm:pt>
    <dgm:pt modelId="{390AAC16-EA76-40B7-8F0C-C9C7FF6135D0}">
      <dgm:prSet/>
      <dgm:spPr/>
      <dgm:t>
        <a:bodyPr/>
        <a:lstStyle/>
        <a:p>
          <a:r>
            <a:rPr lang="en-US"/>
            <a:t>Consumer Advocacy Group, Inc. (127)</a:t>
          </a:r>
        </a:p>
      </dgm:t>
    </dgm:pt>
    <dgm:pt modelId="{35BC0E52-55E4-437D-B1C4-B9FA8363AABF}" type="parTrans" cxnId="{86972884-6BF4-4978-9DD0-F81646F6DC32}">
      <dgm:prSet/>
      <dgm:spPr/>
      <dgm:t>
        <a:bodyPr/>
        <a:lstStyle/>
        <a:p>
          <a:endParaRPr lang="en-US"/>
        </a:p>
      </dgm:t>
    </dgm:pt>
    <dgm:pt modelId="{4A2DD7E5-A1B5-487E-9F6B-E78612018BF3}" type="sibTrans" cxnId="{86972884-6BF4-4978-9DD0-F81646F6DC32}">
      <dgm:prSet/>
      <dgm:spPr/>
      <dgm:t>
        <a:bodyPr/>
        <a:lstStyle/>
        <a:p>
          <a:endParaRPr lang="en-US"/>
        </a:p>
      </dgm:t>
    </dgm:pt>
    <dgm:pt modelId="{9F40EBB2-4041-48AD-B61C-6179B1A7EC34}">
      <dgm:prSet/>
      <dgm:spPr/>
      <dgm:t>
        <a:bodyPr/>
        <a:lstStyle/>
        <a:p>
          <a:r>
            <a:rPr lang="en-US"/>
            <a:t>Consumer Protection Group, LLC (44)</a:t>
          </a:r>
        </a:p>
      </dgm:t>
    </dgm:pt>
    <dgm:pt modelId="{056C5CBE-737F-4399-B983-434AD830C0BA}" type="parTrans" cxnId="{DBF4ABBA-6260-4A06-8C7E-D1AB57975A39}">
      <dgm:prSet/>
      <dgm:spPr/>
      <dgm:t>
        <a:bodyPr/>
        <a:lstStyle/>
        <a:p>
          <a:endParaRPr lang="en-US"/>
        </a:p>
      </dgm:t>
    </dgm:pt>
    <dgm:pt modelId="{FA7E566C-2807-4CA8-B506-E5E6FBB9E5EA}" type="sibTrans" cxnId="{DBF4ABBA-6260-4A06-8C7E-D1AB57975A39}">
      <dgm:prSet/>
      <dgm:spPr/>
      <dgm:t>
        <a:bodyPr/>
        <a:lstStyle/>
        <a:p>
          <a:endParaRPr lang="en-US"/>
        </a:p>
      </dgm:t>
    </dgm:pt>
    <dgm:pt modelId="{46AE7860-41A4-4023-B38A-17976B77036F}">
      <dgm:prSet/>
      <dgm:spPr/>
      <dgm:t>
        <a:bodyPr/>
        <a:lstStyle/>
        <a:p>
          <a:r>
            <a:rPr lang="en-US"/>
            <a:t>Center For Advanced Public Awareness, Inc. (38)</a:t>
          </a:r>
        </a:p>
      </dgm:t>
    </dgm:pt>
    <dgm:pt modelId="{56A54F15-A097-4D65-BFA9-33E51AA63524}" type="parTrans" cxnId="{3A1B18A9-0B0D-4B04-86EF-77A3170DAC55}">
      <dgm:prSet/>
      <dgm:spPr/>
      <dgm:t>
        <a:bodyPr/>
        <a:lstStyle/>
        <a:p>
          <a:endParaRPr lang="en-US"/>
        </a:p>
      </dgm:t>
    </dgm:pt>
    <dgm:pt modelId="{8DF9DE6B-E84B-4729-A9B9-744FA728C308}" type="sibTrans" cxnId="{3A1B18A9-0B0D-4B04-86EF-77A3170DAC55}">
      <dgm:prSet/>
      <dgm:spPr/>
      <dgm:t>
        <a:bodyPr/>
        <a:lstStyle/>
        <a:p>
          <a:endParaRPr lang="en-US"/>
        </a:p>
      </dgm:t>
    </dgm:pt>
    <dgm:pt modelId="{219417FF-C9FC-455B-AAB8-D6CB8404BE6A}">
      <dgm:prSet/>
      <dgm:spPr/>
      <dgm:t>
        <a:bodyPr/>
        <a:lstStyle/>
        <a:p>
          <a:r>
            <a:rPr lang="en-US"/>
            <a:t>Environmental Research Center, Inc (40)</a:t>
          </a:r>
        </a:p>
      </dgm:t>
    </dgm:pt>
    <dgm:pt modelId="{A8DBC8ED-2CDD-4FD6-80D6-84BDC86B912A}" type="parTrans" cxnId="{FCB197F1-9024-47BB-9306-652CD3239669}">
      <dgm:prSet/>
      <dgm:spPr/>
      <dgm:t>
        <a:bodyPr/>
        <a:lstStyle/>
        <a:p>
          <a:endParaRPr lang="en-US"/>
        </a:p>
      </dgm:t>
    </dgm:pt>
    <dgm:pt modelId="{16467266-A413-465C-9CAF-A9A1F3E083FB}" type="sibTrans" cxnId="{FCB197F1-9024-47BB-9306-652CD3239669}">
      <dgm:prSet/>
      <dgm:spPr/>
      <dgm:t>
        <a:bodyPr/>
        <a:lstStyle/>
        <a:p>
          <a:endParaRPr lang="en-US"/>
        </a:p>
      </dgm:t>
    </dgm:pt>
    <dgm:pt modelId="{8AE15168-29EE-4901-ACE4-159DB454EBBB}">
      <dgm:prSet/>
      <dgm:spPr/>
      <dgm:t>
        <a:bodyPr/>
        <a:lstStyle/>
        <a:p>
          <a:r>
            <a:rPr lang="en-US"/>
            <a:t>Shefa LMV, Inc (37)</a:t>
          </a:r>
        </a:p>
      </dgm:t>
    </dgm:pt>
    <dgm:pt modelId="{DB737842-4611-4C2C-AF4F-52095FB11DE4}" type="parTrans" cxnId="{BFD750B4-0100-419A-97C4-C3A5B8BE4B31}">
      <dgm:prSet/>
      <dgm:spPr/>
      <dgm:t>
        <a:bodyPr/>
        <a:lstStyle/>
        <a:p>
          <a:endParaRPr lang="en-US"/>
        </a:p>
      </dgm:t>
    </dgm:pt>
    <dgm:pt modelId="{B647EAE0-06AD-4584-B64F-6DE7D6BA3ADA}" type="sibTrans" cxnId="{BFD750B4-0100-419A-97C4-C3A5B8BE4B31}">
      <dgm:prSet/>
      <dgm:spPr/>
      <dgm:t>
        <a:bodyPr/>
        <a:lstStyle/>
        <a:p>
          <a:endParaRPr lang="en-US"/>
        </a:p>
      </dgm:t>
    </dgm:pt>
    <dgm:pt modelId="{7F42DCD8-271F-4718-9EA8-AA5E172E2262}">
      <dgm:prSet/>
      <dgm:spPr/>
      <dgm:t>
        <a:bodyPr/>
        <a:lstStyle/>
        <a:p>
          <a:r>
            <a:rPr lang="en-US"/>
            <a:t>Center For Environmental Health (21)</a:t>
          </a:r>
        </a:p>
      </dgm:t>
    </dgm:pt>
    <dgm:pt modelId="{2AEBFBA4-1F29-4BB8-BE74-DF1DAC840226}" type="parTrans" cxnId="{2EEA4CF5-75E4-439F-9F87-A1A41375E72A}">
      <dgm:prSet/>
      <dgm:spPr/>
      <dgm:t>
        <a:bodyPr/>
        <a:lstStyle/>
        <a:p>
          <a:endParaRPr lang="en-US"/>
        </a:p>
      </dgm:t>
    </dgm:pt>
    <dgm:pt modelId="{21381011-432A-45C2-A656-D86E4F1DD45A}" type="sibTrans" cxnId="{2EEA4CF5-75E4-439F-9F87-A1A41375E72A}">
      <dgm:prSet/>
      <dgm:spPr/>
      <dgm:t>
        <a:bodyPr/>
        <a:lstStyle/>
        <a:p>
          <a:endParaRPr lang="en-US"/>
        </a:p>
      </dgm:t>
    </dgm:pt>
    <dgm:pt modelId="{9B3C221C-A147-4021-95B6-EBDCAF028B8B}">
      <dgm:prSet/>
      <dgm:spPr/>
      <dgm:t>
        <a:bodyPr/>
        <a:lstStyle/>
        <a:p>
          <a:r>
            <a:rPr lang="en-US"/>
            <a:t>Safer Products For Californians, LLC (16)</a:t>
          </a:r>
        </a:p>
      </dgm:t>
    </dgm:pt>
    <dgm:pt modelId="{061A6E7E-8572-42EC-AF3E-568F83383969}" type="parTrans" cxnId="{F4CD452A-40CA-43D2-BC41-406045AA4F22}">
      <dgm:prSet/>
      <dgm:spPr/>
      <dgm:t>
        <a:bodyPr/>
        <a:lstStyle/>
        <a:p>
          <a:endParaRPr lang="en-US"/>
        </a:p>
      </dgm:t>
    </dgm:pt>
    <dgm:pt modelId="{4A32857A-C549-491F-B7FB-62FE22DBAF4F}" type="sibTrans" cxnId="{F4CD452A-40CA-43D2-BC41-406045AA4F22}">
      <dgm:prSet/>
      <dgm:spPr/>
      <dgm:t>
        <a:bodyPr/>
        <a:lstStyle/>
        <a:p>
          <a:endParaRPr lang="en-US"/>
        </a:p>
      </dgm:t>
    </dgm:pt>
    <dgm:pt modelId="{32294DE9-BA0E-C44D-AE54-D24ED469438B}" type="pres">
      <dgm:prSet presAssocID="{CF1B62A9-BD1E-469D-891F-3E7CC5C67B67}" presName="diagram" presStyleCnt="0">
        <dgm:presLayoutVars>
          <dgm:dir/>
          <dgm:resizeHandles val="exact"/>
        </dgm:presLayoutVars>
      </dgm:prSet>
      <dgm:spPr/>
    </dgm:pt>
    <dgm:pt modelId="{12809777-E1D0-974F-AF61-80CC97753385}" type="pres">
      <dgm:prSet presAssocID="{8BF4310F-0180-41E7-94BE-8AA5EBD58CEB}" presName="node" presStyleLbl="node1" presStyleIdx="0" presStyleCnt="8">
        <dgm:presLayoutVars>
          <dgm:bulletEnabled val="1"/>
        </dgm:presLayoutVars>
      </dgm:prSet>
      <dgm:spPr/>
    </dgm:pt>
    <dgm:pt modelId="{9882E5BF-B831-7847-97F8-63A1189B632E}" type="pres">
      <dgm:prSet presAssocID="{7CDAC840-EBE2-4815-9712-161534D99120}" presName="sibTrans" presStyleCnt="0"/>
      <dgm:spPr/>
    </dgm:pt>
    <dgm:pt modelId="{F36B49B5-667C-F042-AED9-56B77177CD6D}" type="pres">
      <dgm:prSet presAssocID="{390AAC16-EA76-40B7-8F0C-C9C7FF6135D0}" presName="node" presStyleLbl="node1" presStyleIdx="1" presStyleCnt="8">
        <dgm:presLayoutVars>
          <dgm:bulletEnabled val="1"/>
        </dgm:presLayoutVars>
      </dgm:prSet>
      <dgm:spPr/>
    </dgm:pt>
    <dgm:pt modelId="{88513C83-C678-864E-93AD-D8FBEC2CCCCA}" type="pres">
      <dgm:prSet presAssocID="{4A2DD7E5-A1B5-487E-9F6B-E78612018BF3}" presName="sibTrans" presStyleCnt="0"/>
      <dgm:spPr/>
    </dgm:pt>
    <dgm:pt modelId="{AA285721-83CE-E64F-A5C8-86E019A16446}" type="pres">
      <dgm:prSet presAssocID="{9F40EBB2-4041-48AD-B61C-6179B1A7EC34}" presName="node" presStyleLbl="node1" presStyleIdx="2" presStyleCnt="8">
        <dgm:presLayoutVars>
          <dgm:bulletEnabled val="1"/>
        </dgm:presLayoutVars>
      </dgm:prSet>
      <dgm:spPr/>
    </dgm:pt>
    <dgm:pt modelId="{7EBED6B0-8099-5E49-B4DA-372B437001FB}" type="pres">
      <dgm:prSet presAssocID="{FA7E566C-2807-4CA8-B506-E5E6FBB9E5EA}" presName="sibTrans" presStyleCnt="0"/>
      <dgm:spPr/>
    </dgm:pt>
    <dgm:pt modelId="{6E2AC335-DC6D-3E42-9D3C-D97658EBAB9A}" type="pres">
      <dgm:prSet presAssocID="{46AE7860-41A4-4023-B38A-17976B77036F}" presName="node" presStyleLbl="node1" presStyleIdx="3" presStyleCnt="8">
        <dgm:presLayoutVars>
          <dgm:bulletEnabled val="1"/>
        </dgm:presLayoutVars>
      </dgm:prSet>
      <dgm:spPr/>
    </dgm:pt>
    <dgm:pt modelId="{A182C9B5-ACE1-B74D-82CA-BE1E17825460}" type="pres">
      <dgm:prSet presAssocID="{8DF9DE6B-E84B-4729-A9B9-744FA728C308}" presName="sibTrans" presStyleCnt="0"/>
      <dgm:spPr/>
    </dgm:pt>
    <dgm:pt modelId="{27386819-990D-614B-A35D-8350A2B250C4}" type="pres">
      <dgm:prSet presAssocID="{219417FF-C9FC-455B-AAB8-D6CB8404BE6A}" presName="node" presStyleLbl="node1" presStyleIdx="4" presStyleCnt="8">
        <dgm:presLayoutVars>
          <dgm:bulletEnabled val="1"/>
        </dgm:presLayoutVars>
      </dgm:prSet>
      <dgm:spPr/>
    </dgm:pt>
    <dgm:pt modelId="{B9A66AE7-45DD-8249-9CA9-1FFCEE3048CD}" type="pres">
      <dgm:prSet presAssocID="{16467266-A413-465C-9CAF-A9A1F3E083FB}" presName="sibTrans" presStyleCnt="0"/>
      <dgm:spPr/>
    </dgm:pt>
    <dgm:pt modelId="{74BB8639-6BFF-0F4C-89AD-8BE6A0FD450C}" type="pres">
      <dgm:prSet presAssocID="{8AE15168-29EE-4901-ACE4-159DB454EBBB}" presName="node" presStyleLbl="node1" presStyleIdx="5" presStyleCnt="8">
        <dgm:presLayoutVars>
          <dgm:bulletEnabled val="1"/>
        </dgm:presLayoutVars>
      </dgm:prSet>
      <dgm:spPr/>
    </dgm:pt>
    <dgm:pt modelId="{AB92AD56-CFDF-AD49-B492-9E0D9AAC664B}" type="pres">
      <dgm:prSet presAssocID="{B647EAE0-06AD-4584-B64F-6DE7D6BA3ADA}" presName="sibTrans" presStyleCnt="0"/>
      <dgm:spPr/>
    </dgm:pt>
    <dgm:pt modelId="{CF33BB2C-9873-724B-9803-1B595759C732}" type="pres">
      <dgm:prSet presAssocID="{7F42DCD8-271F-4718-9EA8-AA5E172E2262}" presName="node" presStyleLbl="node1" presStyleIdx="6" presStyleCnt="8">
        <dgm:presLayoutVars>
          <dgm:bulletEnabled val="1"/>
        </dgm:presLayoutVars>
      </dgm:prSet>
      <dgm:spPr/>
    </dgm:pt>
    <dgm:pt modelId="{B55790E6-2A47-CB4C-AC1D-1E060A6CF47A}" type="pres">
      <dgm:prSet presAssocID="{21381011-432A-45C2-A656-D86E4F1DD45A}" presName="sibTrans" presStyleCnt="0"/>
      <dgm:spPr/>
    </dgm:pt>
    <dgm:pt modelId="{7DCDD59E-ADA9-B247-8EB8-BB8BBEAFFD82}" type="pres">
      <dgm:prSet presAssocID="{9B3C221C-A147-4021-95B6-EBDCAF028B8B}" presName="node" presStyleLbl="node1" presStyleIdx="7" presStyleCnt="8">
        <dgm:presLayoutVars>
          <dgm:bulletEnabled val="1"/>
        </dgm:presLayoutVars>
      </dgm:prSet>
      <dgm:spPr/>
    </dgm:pt>
  </dgm:ptLst>
  <dgm:cxnLst>
    <dgm:cxn modelId="{074B9615-1C0A-4D41-BE41-AB1EA0763AA4}" type="presOf" srcId="{9F40EBB2-4041-48AD-B61C-6179B1A7EC34}" destId="{AA285721-83CE-E64F-A5C8-86E019A16446}" srcOrd="0" destOrd="0" presId="urn:microsoft.com/office/officeart/2005/8/layout/default"/>
    <dgm:cxn modelId="{5A458820-13EF-BB40-8999-45A3AA92EB9A}" type="presOf" srcId="{7F42DCD8-271F-4718-9EA8-AA5E172E2262}" destId="{CF33BB2C-9873-724B-9803-1B595759C732}" srcOrd="0" destOrd="0" presId="urn:microsoft.com/office/officeart/2005/8/layout/default"/>
    <dgm:cxn modelId="{F4CD452A-40CA-43D2-BC41-406045AA4F22}" srcId="{CF1B62A9-BD1E-469D-891F-3E7CC5C67B67}" destId="{9B3C221C-A147-4021-95B6-EBDCAF028B8B}" srcOrd="7" destOrd="0" parTransId="{061A6E7E-8572-42EC-AF3E-568F83383969}" sibTransId="{4A32857A-C549-491F-B7FB-62FE22DBAF4F}"/>
    <dgm:cxn modelId="{64CCE42B-3EB5-9347-8B46-86266DC2F587}" type="presOf" srcId="{8AE15168-29EE-4901-ACE4-159DB454EBBB}" destId="{74BB8639-6BFF-0F4C-89AD-8BE6A0FD450C}" srcOrd="0" destOrd="0" presId="urn:microsoft.com/office/officeart/2005/8/layout/default"/>
    <dgm:cxn modelId="{11A1896C-D62D-BE44-AD23-8253DE343598}" type="presOf" srcId="{46AE7860-41A4-4023-B38A-17976B77036F}" destId="{6E2AC335-DC6D-3E42-9D3C-D97658EBAB9A}" srcOrd="0" destOrd="0" presId="urn:microsoft.com/office/officeart/2005/8/layout/default"/>
    <dgm:cxn modelId="{3653AC6D-2E61-604B-A1FA-B58702F4CEB9}" type="presOf" srcId="{219417FF-C9FC-455B-AAB8-D6CB8404BE6A}" destId="{27386819-990D-614B-A35D-8350A2B250C4}" srcOrd="0" destOrd="0" presId="urn:microsoft.com/office/officeart/2005/8/layout/default"/>
    <dgm:cxn modelId="{AACA1D84-8525-894A-88C1-3FB7B155E8ED}" type="presOf" srcId="{390AAC16-EA76-40B7-8F0C-C9C7FF6135D0}" destId="{F36B49B5-667C-F042-AED9-56B77177CD6D}" srcOrd="0" destOrd="0" presId="urn:microsoft.com/office/officeart/2005/8/layout/default"/>
    <dgm:cxn modelId="{86972884-6BF4-4978-9DD0-F81646F6DC32}" srcId="{CF1B62A9-BD1E-469D-891F-3E7CC5C67B67}" destId="{390AAC16-EA76-40B7-8F0C-C9C7FF6135D0}" srcOrd="1" destOrd="0" parTransId="{35BC0E52-55E4-437D-B1C4-B9FA8363AABF}" sibTransId="{4A2DD7E5-A1B5-487E-9F6B-E78612018BF3}"/>
    <dgm:cxn modelId="{ADBB638C-BAA9-4C9B-8D46-9F9256FFFF11}" srcId="{CF1B62A9-BD1E-469D-891F-3E7CC5C67B67}" destId="{8BF4310F-0180-41E7-94BE-8AA5EBD58CEB}" srcOrd="0" destOrd="0" parTransId="{C9ED0758-51C1-48C7-A1C5-0635A9EDD8E0}" sibTransId="{7CDAC840-EBE2-4815-9712-161534D99120}"/>
    <dgm:cxn modelId="{594162A7-4282-604A-93D8-B8D0364CF37E}" type="presOf" srcId="{8BF4310F-0180-41E7-94BE-8AA5EBD58CEB}" destId="{12809777-E1D0-974F-AF61-80CC97753385}" srcOrd="0" destOrd="0" presId="urn:microsoft.com/office/officeart/2005/8/layout/default"/>
    <dgm:cxn modelId="{3A1B18A9-0B0D-4B04-86EF-77A3170DAC55}" srcId="{CF1B62A9-BD1E-469D-891F-3E7CC5C67B67}" destId="{46AE7860-41A4-4023-B38A-17976B77036F}" srcOrd="3" destOrd="0" parTransId="{56A54F15-A097-4D65-BFA9-33E51AA63524}" sibTransId="{8DF9DE6B-E84B-4729-A9B9-744FA728C308}"/>
    <dgm:cxn modelId="{BFD750B4-0100-419A-97C4-C3A5B8BE4B31}" srcId="{CF1B62A9-BD1E-469D-891F-3E7CC5C67B67}" destId="{8AE15168-29EE-4901-ACE4-159DB454EBBB}" srcOrd="5" destOrd="0" parTransId="{DB737842-4611-4C2C-AF4F-52095FB11DE4}" sibTransId="{B647EAE0-06AD-4584-B64F-6DE7D6BA3ADA}"/>
    <dgm:cxn modelId="{DBF4ABBA-6260-4A06-8C7E-D1AB57975A39}" srcId="{CF1B62A9-BD1E-469D-891F-3E7CC5C67B67}" destId="{9F40EBB2-4041-48AD-B61C-6179B1A7EC34}" srcOrd="2" destOrd="0" parTransId="{056C5CBE-737F-4399-B983-434AD830C0BA}" sibTransId="{FA7E566C-2807-4CA8-B506-E5E6FBB9E5EA}"/>
    <dgm:cxn modelId="{919D00BB-B920-2A44-BE54-6609FA96C03E}" type="presOf" srcId="{9B3C221C-A147-4021-95B6-EBDCAF028B8B}" destId="{7DCDD59E-ADA9-B247-8EB8-BB8BBEAFFD82}" srcOrd="0" destOrd="0" presId="urn:microsoft.com/office/officeart/2005/8/layout/default"/>
    <dgm:cxn modelId="{11D10AED-4DBF-4949-95F5-5E135C208174}" type="presOf" srcId="{CF1B62A9-BD1E-469D-891F-3E7CC5C67B67}" destId="{32294DE9-BA0E-C44D-AE54-D24ED469438B}" srcOrd="0" destOrd="0" presId="urn:microsoft.com/office/officeart/2005/8/layout/default"/>
    <dgm:cxn modelId="{FCB197F1-9024-47BB-9306-652CD3239669}" srcId="{CF1B62A9-BD1E-469D-891F-3E7CC5C67B67}" destId="{219417FF-C9FC-455B-AAB8-D6CB8404BE6A}" srcOrd="4" destOrd="0" parTransId="{A8DBC8ED-2CDD-4FD6-80D6-84BDC86B912A}" sibTransId="{16467266-A413-465C-9CAF-A9A1F3E083FB}"/>
    <dgm:cxn modelId="{2EEA4CF5-75E4-439F-9F87-A1A41375E72A}" srcId="{CF1B62A9-BD1E-469D-891F-3E7CC5C67B67}" destId="{7F42DCD8-271F-4718-9EA8-AA5E172E2262}" srcOrd="6" destOrd="0" parTransId="{2AEBFBA4-1F29-4BB8-BE74-DF1DAC840226}" sibTransId="{21381011-432A-45C2-A656-D86E4F1DD45A}"/>
    <dgm:cxn modelId="{C37C1B41-3FA9-BF44-8A18-0A3CDFE087A5}" type="presParOf" srcId="{32294DE9-BA0E-C44D-AE54-D24ED469438B}" destId="{12809777-E1D0-974F-AF61-80CC97753385}" srcOrd="0" destOrd="0" presId="urn:microsoft.com/office/officeart/2005/8/layout/default"/>
    <dgm:cxn modelId="{857ABA55-9D92-3B43-9297-7DFCB1B7006F}" type="presParOf" srcId="{32294DE9-BA0E-C44D-AE54-D24ED469438B}" destId="{9882E5BF-B831-7847-97F8-63A1189B632E}" srcOrd="1" destOrd="0" presId="urn:microsoft.com/office/officeart/2005/8/layout/default"/>
    <dgm:cxn modelId="{ECF37A93-6781-D744-B8E0-E61113EE298D}" type="presParOf" srcId="{32294DE9-BA0E-C44D-AE54-D24ED469438B}" destId="{F36B49B5-667C-F042-AED9-56B77177CD6D}" srcOrd="2" destOrd="0" presId="urn:microsoft.com/office/officeart/2005/8/layout/default"/>
    <dgm:cxn modelId="{27E8E2F3-2705-D04E-B3B1-57C6002131D9}" type="presParOf" srcId="{32294DE9-BA0E-C44D-AE54-D24ED469438B}" destId="{88513C83-C678-864E-93AD-D8FBEC2CCCCA}" srcOrd="3" destOrd="0" presId="urn:microsoft.com/office/officeart/2005/8/layout/default"/>
    <dgm:cxn modelId="{E3C21855-4685-C340-B70E-5A665487718A}" type="presParOf" srcId="{32294DE9-BA0E-C44D-AE54-D24ED469438B}" destId="{AA285721-83CE-E64F-A5C8-86E019A16446}" srcOrd="4" destOrd="0" presId="urn:microsoft.com/office/officeart/2005/8/layout/default"/>
    <dgm:cxn modelId="{0CA3B3FC-589B-024E-9F0B-3B00715D65D9}" type="presParOf" srcId="{32294DE9-BA0E-C44D-AE54-D24ED469438B}" destId="{7EBED6B0-8099-5E49-B4DA-372B437001FB}" srcOrd="5" destOrd="0" presId="urn:microsoft.com/office/officeart/2005/8/layout/default"/>
    <dgm:cxn modelId="{9DC87B18-FE06-3E45-8E6C-A9EAD207A508}" type="presParOf" srcId="{32294DE9-BA0E-C44D-AE54-D24ED469438B}" destId="{6E2AC335-DC6D-3E42-9D3C-D97658EBAB9A}" srcOrd="6" destOrd="0" presId="urn:microsoft.com/office/officeart/2005/8/layout/default"/>
    <dgm:cxn modelId="{AE25D6CE-E089-0840-85A1-E00384E764BF}" type="presParOf" srcId="{32294DE9-BA0E-C44D-AE54-D24ED469438B}" destId="{A182C9B5-ACE1-B74D-82CA-BE1E17825460}" srcOrd="7" destOrd="0" presId="urn:microsoft.com/office/officeart/2005/8/layout/default"/>
    <dgm:cxn modelId="{26D8B19A-8CEA-2D4A-9C10-F1A4DD6A4990}" type="presParOf" srcId="{32294DE9-BA0E-C44D-AE54-D24ED469438B}" destId="{27386819-990D-614B-A35D-8350A2B250C4}" srcOrd="8" destOrd="0" presId="urn:microsoft.com/office/officeart/2005/8/layout/default"/>
    <dgm:cxn modelId="{B3F0DB1C-05B9-754B-8C07-43649DD48921}" type="presParOf" srcId="{32294DE9-BA0E-C44D-AE54-D24ED469438B}" destId="{B9A66AE7-45DD-8249-9CA9-1FFCEE3048CD}" srcOrd="9" destOrd="0" presId="urn:microsoft.com/office/officeart/2005/8/layout/default"/>
    <dgm:cxn modelId="{57342B66-38C8-2248-B34B-C7696D592B78}" type="presParOf" srcId="{32294DE9-BA0E-C44D-AE54-D24ED469438B}" destId="{74BB8639-6BFF-0F4C-89AD-8BE6A0FD450C}" srcOrd="10" destOrd="0" presId="urn:microsoft.com/office/officeart/2005/8/layout/default"/>
    <dgm:cxn modelId="{F824C296-F81F-B341-8989-C6C2A4E3FE7F}" type="presParOf" srcId="{32294DE9-BA0E-C44D-AE54-D24ED469438B}" destId="{AB92AD56-CFDF-AD49-B492-9E0D9AAC664B}" srcOrd="11" destOrd="0" presId="urn:microsoft.com/office/officeart/2005/8/layout/default"/>
    <dgm:cxn modelId="{7DCEA2EE-9895-384E-8D45-1D2B018E09CB}" type="presParOf" srcId="{32294DE9-BA0E-C44D-AE54-D24ED469438B}" destId="{CF33BB2C-9873-724B-9803-1B595759C732}" srcOrd="12" destOrd="0" presId="urn:microsoft.com/office/officeart/2005/8/layout/default"/>
    <dgm:cxn modelId="{10751DFB-8795-0E46-867A-9074CDB6F0CB}" type="presParOf" srcId="{32294DE9-BA0E-C44D-AE54-D24ED469438B}" destId="{B55790E6-2A47-CB4C-AC1D-1E060A6CF47A}" srcOrd="13" destOrd="0" presId="urn:microsoft.com/office/officeart/2005/8/layout/default"/>
    <dgm:cxn modelId="{C605ED3E-292D-EC44-AEAA-6D6011248BF5}" type="presParOf" srcId="{32294DE9-BA0E-C44D-AE54-D24ED469438B}" destId="{7DCDD59E-ADA9-B247-8EB8-BB8BBEAFFD82}"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32F660-3024-4362-9224-F6E0B3F45A78}" type="doc">
      <dgm:prSet loTypeId="urn:microsoft.com/office/officeart/2005/8/layout/matrix3" loCatId="matrix" qsTypeId="urn:microsoft.com/office/officeart/2005/8/quickstyle/simple2" qsCatId="simple" csTypeId="urn:microsoft.com/office/officeart/2005/8/colors/colorful1" csCatId="colorful"/>
      <dgm:spPr/>
      <dgm:t>
        <a:bodyPr/>
        <a:lstStyle/>
        <a:p>
          <a:endParaRPr lang="en-US"/>
        </a:p>
      </dgm:t>
    </dgm:pt>
    <dgm:pt modelId="{DFA292EE-2FFC-4C9B-8C91-F80614F39516}">
      <dgm:prSet/>
      <dgm:spPr/>
      <dgm:t>
        <a:bodyPr/>
        <a:lstStyle/>
        <a:p>
          <a:r>
            <a:rPr lang="en-US"/>
            <a:t>The attorneys are caught up in the fervor, due to the fact that there are millions of dollars to be made</a:t>
          </a:r>
        </a:p>
      </dgm:t>
    </dgm:pt>
    <dgm:pt modelId="{01D4F474-1F4F-4F24-B77E-3A3763545CA0}" type="parTrans" cxnId="{B0BF9A00-557B-46A6-9F3A-4FDF2CC41732}">
      <dgm:prSet/>
      <dgm:spPr/>
      <dgm:t>
        <a:bodyPr/>
        <a:lstStyle/>
        <a:p>
          <a:endParaRPr lang="en-US"/>
        </a:p>
      </dgm:t>
    </dgm:pt>
    <dgm:pt modelId="{39F6F889-AB9B-4657-A727-A1671790583D}" type="sibTrans" cxnId="{B0BF9A00-557B-46A6-9F3A-4FDF2CC41732}">
      <dgm:prSet/>
      <dgm:spPr/>
      <dgm:t>
        <a:bodyPr/>
        <a:lstStyle/>
        <a:p>
          <a:endParaRPr lang="en-US"/>
        </a:p>
      </dgm:t>
    </dgm:pt>
    <dgm:pt modelId="{4656992D-D32B-4629-8692-F28D11D6F309}">
      <dgm:prSet/>
      <dgm:spPr/>
      <dgm:t>
        <a:bodyPr/>
        <a:lstStyle/>
        <a:p>
          <a:r>
            <a:rPr lang="en-US"/>
            <a:t>Specifically, Chanler and Greenbaum duking it out over benzophenone claims</a:t>
          </a:r>
        </a:p>
      </dgm:t>
    </dgm:pt>
    <dgm:pt modelId="{F7C80E1C-31ED-4B8D-88DF-5312F4C9C2AA}" type="parTrans" cxnId="{A861DC66-C25E-4485-A982-26AC5CADB91A}">
      <dgm:prSet/>
      <dgm:spPr/>
      <dgm:t>
        <a:bodyPr/>
        <a:lstStyle/>
        <a:p>
          <a:endParaRPr lang="en-US"/>
        </a:p>
      </dgm:t>
    </dgm:pt>
    <dgm:pt modelId="{2D88A81F-B2E7-491B-954D-8849210F4211}" type="sibTrans" cxnId="{A861DC66-C25E-4485-A982-26AC5CADB91A}">
      <dgm:prSet/>
      <dgm:spPr/>
      <dgm:t>
        <a:bodyPr/>
        <a:lstStyle/>
        <a:p>
          <a:endParaRPr lang="en-US"/>
        </a:p>
      </dgm:t>
    </dgm:pt>
    <dgm:pt modelId="{4E636207-5397-4412-A48F-8828A58B38DC}">
      <dgm:prSet/>
      <dgm:spPr/>
      <dgm:t>
        <a:bodyPr/>
        <a:lstStyle/>
        <a:p>
          <a:r>
            <a:rPr lang="en-US" dirty="0"/>
            <a:t>In total, 2710 NOV were sent to business owners in 2017 – attorney fee provisions have much to do with that trend</a:t>
          </a:r>
        </a:p>
      </dgm:t>
    </dgm:pt>
    <dgm:pt modelId="{5E4FEDBE-847E-4448-8F9C-891619B2D930}" type="parTrans" cxnId="{C396B9FC-FF5C-42B7-BA49-8E844CF6ED98}">
      <dgm:prSet/>
      <dgm:spPr/>
      <dgm:t>
        <a:bodyPr/>
        <a:lstStyle/>
        <a:p>
          <a:endParaRPr lang="en-US"/>
        </a:p>
      </dgm:t>
    </dgm:pt>
    <dgm:pt modelId="{05438B52-0F34-484C-8836-A9AA2EB5534D}" type="sibTrans" cxnId="{C396B9FC-FF5C-42B7-BA49-8E844CF6ED98}">
      <dgm:prSet/>
      <dgm:spPr/>
      <dgm:t>
        <a:bodyPr/>
        <a:lstStyle/>
        <a:p>
          <a:endParaRPr lang="en-US"/>
        </a:p>
      </dgm:t>
    </dgm:pt>
    <dgm:pt modelId="{E298838E-6216-4437-91AF-CBA410C0D21A}">
      <dgm:prSet/>
      <dgm:spPr/>
      <dgm:t>
        <a:bodyPr/>
        <a:lstStyle/>
        <a:p>
          <a:r>
            <a:rPr lang="en-US"/>
            <a:t>2017 – 688 judgments or settlements were reached, totaling $25MM+, of which $19MM+ was paid to the attorneys!</a:t>
          </a:r>
        </a:p>
      </dgm:t>
    </dgm:pt>
    <dgm:pt modelId="{4AE789B3-01C8-4E89-9CB8-6AA428734237}" type="parTrans" cxnId="{5C864F83-8D2F-4DF7-88D5-AD0111D6AC96}">
      <dgm:prSet/>
      <dgm:spPr/>
      <dgm:t>
        <a:bodyPr/>
        <a:lstStyle/>
        <a:p>
          <a:endParaRPr lang="en-US"/>
        </a:p>
      </dgm:t>
    </dgm:pt>
    <dgm:pt modelId="{8AA10DC8-1502-4AEB-B9C7-6C974D68AEDC}" type="sibTrans" cxnId="{5C864F83-8D2F-4DF7-88D5-AD0111D6AC96}">
      <dgm:prSet/>
      <dgm:spPr/>
      <dgm:t>
        <a:bodyPr/>
        <a:lstStyle/>
        <a:p>
          <a:endParaRPr lang="en-US"/>
        </a:p>
      </dgm:t>
    </dgm:pt>
    <dgm:pt modelId="{A67B6E89-82C5-B344-9A0B-B1BBE686AEFC}" type="pres">
      <dgm:prSet presAssocID="{D132F660-3024-4362-9224-F6E0B3F45A78}" presName="matrix" presStyleCnt="0">
        <dgm:presLayoutVars>
          <dgm:chMax val="1"/>
          <dgm:dir/>
          <dgm:resizeHandles val="exact"/>
        </dgm:presLayoutVars>
      </dgm:prSet>
      <dgm:spPr/>
    </dgm:pt>
    <dgm:pt modelId="{7DD8AACA-41EE-1A41-BD6A-A314F84F9889}" type="pres">
      <dgm:prSet presAssocID="{D132F660-3024-4362-9224-F6E0B3F45A78}" presName="diamond" presStyleLbl="bgShp" presStyleIdx="0" presStyleCnt="1"/>
      <dgm:spPr/>
    </dgm:pt>
    <dgm:pt modelId="{5F952FA9-6AFE-8140-A728-F7656E3732CC}" type="pres">
      <dgm:prSet presAssocID="{D132F660-3024-4362-9224-F6E0B3F45A78}" presName="quad1" presStyleLbl="node1" presStyleIdx="0" presStyleCnt="4">
        <dgm:presLayoutVars>
          <dgm:chMax val="0"/>
          <dgm:chPref val="0"/>
          <dgm:bulletEnabled val="1"/>
        </dgm:presLayoutVars>
      </dgm:prSet>
      <dgm:spPr/>
    </dgm:pt>
    <dgm:pt modelId="{7B165996-CFB6-2F45-9AF0-218701993B8F}" type="pres">
      <dgm:prSet presAssocID="{D132F660-3024-4362-9224-F6E0B3F45A78}" presName="quad2" presStyleLbl="node1" presStyleIdx="1" presStyleCnt="4">
        <dgm:presLayoutVars>
          <dgm:chMax val="0"/>
          <dgm:chPref val="0"/>
          <dgm:bulletEnabled val="1"/>
        </dgm:presLayoutVars>
      </dgm:prSet>
      <dgm:spPr/>
    </dgm:pt>
    <dgm:pt modelId="{2B9975F6-2E3E-9F42-804E-666F12A24FE1}" type="pres">
      <dgm:prSet presAssocID="{D132F660-3024-4362-9224-F6E0B3F45A78}" presName="quad3" presStyleLbl="node1" presStyleIdx="2" presStyleCnt="4">
        <dgm:presLayoutVars>
          <dgm:chMax val="0"/>
          <dgm:chPref val="0"/>
          <dgm:bulletEnabled val="1"/>
        </dgm:presLayoutVars>
      </dgm:prSet>
      <dgm:spPr/>
    </dgm:pt>
    <dgm:pt modelId="{8E59D304-9F9C-C049-A9B1-BA319B98A67B}" type="pres">
      <dgm:prSet presAssocID="{D132F660-3024-4362-9224-F6E0B3F45A78}" presName="quad4" presStyleLbl="node1" presStyleIdx="3" presStyleCnt="4">
        <dgm:presLayoutVars>
          <dgm:chMax val="0"/>
          <dgm:chPref val="0"/>
          <dgm:bulletEnabled val="1"/>
        </dgm:presLayoutVars>
      </dgm:prSet>
      <dgm:spPr/>
    </dgm:pt>
  </dgm:ptLst>
  <dgm:cxnLst>
    <dgm:cxn modelId="{B0BF9A00-557B-46A6-9F3A-4FDF2CC41732}" srcId="{D132F660-3024-4362-9224-F6E0B3F45A78}" destId="{DFA292EE-2FFC-4C9B-8C91-F80614F39516}" srcOrd="0" destOrd="0" parTransId="{01D4F474-1F4F-4F24-B77E-3A3763545CA0}" sibTransId="{39F6F889-AB9B-4657-A727-A1671790583D}"/>
    <dgm:cxn modelId="{46BE410A-3939-BC41-8E8B-0515730E827A}" type="presOf" srcId="{DFA292EE-2FFC-4C9B-8C91-F80614F39516}" destId="{5F952FA9-6AFE-8140-A728-F7656E3732CC}" srcOrd="0" destOrd="0" presId="urn:microsoft.com/office/officeart/2005/8/layout/matrix3"/>
    <dgm:cxn modelId="{45F6AF27-CA3E-B04F-BFC3-5F69F6E233A4}" type="presOf" srcId="{E298838E-6216-4437-91AF-CBA410C0D21A}" destId="{8E59D304-9F9C-C049-A9B1-BA319B98A67B}" srcOrd="0" destOrd="0" presId="urn:microsoft.com/office/officeart/2005/8/layout/matrix3"/>
    <dgm:cxn modelId="{A861DC66-C25E-4485-A982-26AC5CADB91A}" srcId="{D132F660-3024-4362-9224-F6E0B3F45A78}" destId="{4656992D-D32B-4629-8692-F28D11D6F309}" srcOrd="1" destOrd="0" parTransId="{F7C80E1C-31ED-4B8D-88DF-5312F4C9C2AA}" sibTransId="{2D88A81F-B2E7-491B-954D-8849210F4211}"/>
    <dgm:cxn modelId="{5C864F83-8D2F-4DF7-88D5-AD0111D6AC96}" srcId="{D132F660-3024-4362-9224-F6E0B3F45A78}" destId="{E298838E-6216-4437-91AF-CBA410C0D21A}" srcOrd="3" destOrd="0" parTransId="{4AE789B3-01C8-4E89-9CB8-6AA428734237}" sibTransId="{8AA10DC8-1502-4AEB-B9C7-6C974D68AEDC}"/>
    <dgm:cxn modelId="{EE9E7A8A-5DF3-8F43-B6C9-67CA78F2ABFA}" type="presOf" srcId="{D132F660-3024-4362-9224-F6E0B3F45A78}" destId="{A67B6E89-82C5-B344-9A0B-B1BBE686AEFC}" srcOrd="0" destOrd="0" presId="urn:microsoft.com/office/officeart/2005/8/layout/matrix3"/>
    <dgm:cxn modelId="{9DD738EE-51DC-824B-8CBA-ED44444506BE}" type="presOf" srcId="{4E636207-5397-4412-A48F-8828A58B38DC}" destId="{2B9975F6-2E3E-9F42-804E-666F12A24FE1}" srcOrd="0" destOrd="0" presId="urn:microsoft.com/office/officeart/2005/8/layout/matrix3"/>
    <dgm:cxn modelId="{08367DF2-EFED-5347-ADA7-A447B8CDB0BD}" type="presOf" srcId="{4656992D-D32B-4629-8692-F28D11D6F309}" destId="{7B165996-CFB6-2F45-9AF0-218701993B8F}" srcOrd="0" destOrd="0" presId="urn:microsoft.com/office/officeart/2005/8/layout/matrix3"/>
    <dgm:cxn modelId="{C396B9FC-FF5C-42B7-BA49-8E844CF6ED98}" srcId="{D132F660-3024-4362-9224-F6E0B3F45A78}" destId="{4E636207-5397-4412-A48F-8828A58B38DC}" srcOrd="2" destOrd="0" parTransId="{5E4FEDBE-847E-4448-8F9C-891619B2D930}" sibTransId="{05438B52-0F34-484C-8836-A9AA2EB5534D}"/>
    <dgm:cxn modelId="{9821EC45-BFE5-164E-95B0-B64C1D9249DD}" type="presParOf" srcId="{A67B6E89-82C5-B344-9A0B-B1BBE686AEFC}" destId="{7DD8AACA-41EE-1A41-BD6A-A314F84F9889}" srcOrd="0" destOrd="0" presId="urn:microsoft.com/office/officeart/2005/8/layout/matrix3"/>
    <dgm:cxn modelId="{EC5ADBD2-1EC1-8647-809D-960EF9FEADEB}" type="presParOf" srcId="{A67B6E89-82C5-B344-9A0B-B1BBE686AEFC}" destId="{5F952FA9-6AFE-8140-A728-F7656E3732CC}" srcOrd="1" destOrd="0" presId="urn:microsoft.com/office/officeart/2005/8/layout/matrix3"/>
    <dgm:cxn modelId="{ED5A47B3-C157-7F4E-B98D-BA5720CF0056}" type="presParOf" srcId="{A67B6E89-82C5-B344-9A0B-B1BBE686AEFC}" destId="{7B165996-CFB6-2F45-9AF0-218701993B8F}" srcOrd="2" destOrd="0" presId="urn:microsoft.com/office/officeart/2005/8/layout/matrix3"/>
    <dgm:cxn modelId="{05E98007-73AF-7144-B3A3-83AA54A70C14}" type="presParOf" srcId="{A67B6E89-82C5-B344-9A0B-B1BBE686AEFC}" destId="{2B9975F6-2E3E-9F42-804E-666F12A24FE1}" srcOrd="3" destOrd="0" presId="urn:microsoft.com/office/officeart/2005/8/layout/matrix3"/>
    <dgm:cxn modelId="{D79BDAD8-390F-DE49-887D-CB7DADDD1BE1}" type="presParOf" srcId="{A67B6E89-82C5-B344-9A0B-B1BBE686AEFC}" destId="{8E59D304-9F9C-C049-A9B1-BA319B98A67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82675C3-9B16-4575-92B8-8DFE98ACDE39}" type="doc">
      <dgm:prSet loTypeId="urn:microsoft.com/office/officeart/2005/8/layout/vList2" loCatId="list" qsTypeId="urn:microsoft.com/office/officeart/2005/8/quickstyle/simple2" qsCatId="simple" csTypeId="urn:microsoft.com/office/officeart/2005/8/colors/colorful5" csCatId="colorful"/>
      <dgm:spPr/>
      <dgm:t>
        <a:bodyPr/>
        <a:lstStyle/>
        <a:p>
          <a:endParaRPr lang="en-US"/>
        </a:p>
      </dgm:t>
    </dgm:pt>
    <dgm:pt modelId="{B029F44C-0910-4417-BA26-2ECFAB43094F}">
      <dgm:prSet/>
      <dgm:spPr/>
      <dgm:t>
        <a:bodyPr/>
        <a:lstStyle/>
        <a:p>
          <a:r>
            <a:rPr lang="en-US"/>
            <a:t>Consumer products</a:t>
          </a:r>
        </a:p>
      </dgm:t>
    </dgm:pt>
    <dgm:pt modelId="{40749A56-F381-47D5-BA83-8D3DA0D6B266}" type="parTrans" cxnId="{B6DAE483-238C-48F3-9866-9ACF29150897}">
      <dgm:prSet/>
      <dgm:spPr/>
      <dgm:t>
        <a:bodyPr/>
        <a:lstStyle/>
        <a:p>
          <a:endParaRPr lang="en-US"/>
        </a:p>
      </dgm:t>
    </dgm:pt>
    <dgm:pt modelId="{E720B924-37D3-4381-91D8-CD41DEFBF8DE}" type="sibTrans" cxnId="{B6DAE483-238C-48F3-9866-9ACF29150897}">
      <dgm:prSet/>
      <dgm:spPr/>
      <dgm:t>
        <a:bodyPr/>
        <a:lstStyle/>
        <a:p>
          <a:endParaRPr lang="en-US"/>
        </a:p>
      </dgm:t>
    </dgm:pt>
    <dgm:pt modelId="{70BB24E2-3107-4045-927A-F078F7AF89EE}">
      <dgm:prSet/>
      <dgm:spPr/>
      <dgm:t>
        <a:bodyPr/>
        <a:lstStyle/>
        <a:p>
          <a:r>
            <a:rPr lang="en-US"/>
            <a:t>Cosmetics (especially Cocamide DEA and benzophenone)</a:t>
          </a:r>
        </a:p>
      </dgm:t>
    </dgm:pt>
    <dgm:pt modelId="{7238B8FD-07FB-4810-A147-5BF463677394}" type="parTrans" cxnId="{038FC0A5-1086-4FA2-B648-A6BDAACB1901}">
      <dgm:prSet/>
      <dgm:spPr/>
      <dgm:t>
        <a:bodyPr/>
        <a:lstStyle/>
        <a:p>
          <a:endParaRPr lang="en-US"/>
        </a:p>
      </dgm:t>
    </dgm:pt>
    <dgm:pt modelId="{9ACFFAFE-B844-48D1-AE64-D0C08CB0D917}" type="sibTrans" cxnId="{038FC0A5-1086-4FA2-B648-A6BDAACB1901}">
      <dgm:prSet/>
      <dgm:spPr/>
      <dgm:t>
        <a:bodyPr/>
        <a:lstStyle/>
        <a:p>
          <a:endParaRPr lang="en-US"/>
        </a:p>
      </dgm:t>
    </dgm:pt>
    <dgm:pt modelId="{912FBCFA-3AF1-4984-AEFA-D92A135E0E17}">
      <dgm:prSet/>
      <dgm:spPr/>
      <dgm:t>
        <a:bodyPr/>
        <a:lstStyle/>
        <a:p>
          <a:r>
            <a:rPr lang="en-US"/>
            <a:t>Facilities</a:t>
          </a:r>
        </a:p>
      </dgm:t>
    </dgm:pt>
    <dgm:pt modelId="{D7708CC9-A71B-41B8-B736-7713D5C6ABB7}" type="parTrans" cxnId="{4CF29955-459C-40E1-8C66-5E276C2601FA}">
      <dgm:prSet/>
      <dgm:spPr/>
      <dgm:t>
        <a:bodyPr/>
        <a:lstStyle/>
        <a:p>
          <a:endParaRPr lang="en-US"/>
        </a:p>
      </dgm:t>
    </dgm:pt>
    <dgm:pt modelId="{7915DA39-1120-4977-B6DA-DCBC2ACE71DB}" type="sibTrans" cxnId="{4CF29955-459C-40E1-8C66-5E276C2601FA}">
      <dgm:prSet/>
      <dgm:spPr/>
      <dgm:t>
        <a:bodyPr/>
        <a:lstStyle/>
        <a:p>
          <a:endParaRPr lang="en-US"/>
        </a:p>
      </dgm:t>
    </dgm:pt>
    <dgm:pt modelId="{28C92D30-2546-497B-988C-968EA1B5B4AE}">
      <dgm:prSet/>
      <dgm:spPr/>
      <dgm:t>
        <a:bodyPr/>
        <a:lstStyle/>
        <a:p>
          <a:r>
            <a:rPr lang="en-US"/>
            <a:t>Supplements</a:t>
          </a:r>
        </a:p>
      </dgm:t>
    </dgm:pt>
    <dgm:pt modelId="{B426DF58-7C8E-42AA-A057-87172C75F269}" type="parTrans" cxnId="{DF21DD50-41A8-49B9-AF8E-079F8358E350}">
      <dgm:prSet/>
      <dgm:spPr/>
      <dgm:t>
        <a:bodyPr/>
        <a:lstStyle/>
        <a:p>
          <a:endParaRPr lang="en-US"/>
        </a:p>
      </dgm:t>
    </dgm:pt>
    <dgm:pt modelId="{B78D073A-526C-4D65-B1E1-3C8E42C734CC}" type="sibTrans" cxnId="{DF21DD50-41A8-49B9-AF8E-079F8358E350}">
      <dgm:prSet/>
      <dgm:spPr/>
      <dgm:t>
        <a:bodyPr/>
        <a:lstStyle/>
        <a:p>
          <a:endParaRPr lang="en-US"/>
        </a:p>
      </dgm:t>
    </dgm:pt>
    <dgm:pt modelId="{257303E7-974C-4BCF-AD9A-156BFAEBEF96}">
      <dgm:prSet/>
      <dgm:spPr/>
      <dgm:t>
        <a:bodyPr/>
        <a:lstStyle/>
        <a:p>
          <a:r>
            <a:rPr lang="en-US" i="1" baseline="0" dirty="0">
              <a:solidFill>
                <a:srgbClr val="ECF614"/>
              </a:solidFill>
            </a:rPr>
            <a:t>Easy for a citizen to make a claim without having to do much research or testing….</a:t>
          </a:r>
          <a:endParaRPr lang="en-US" baseline="0" dirty="0">
            <a:solidFill>
              <a:srgbClr val="ECF614"/>
            </a:solidFill>
          </a:endParaRPr>
        </a:p>
      </dgm:t>
    </dgm:pt>
    <dgm:pt modelId="{784F1FF7-92CF-40BA-A3F1-638A1AB67442}" type="parTrans" cxnId="{96D4DC0B-2DAF-42F8-B23A-EDC14CDE519D}">
      <dgm:prSet/>
      <dgm:spPr/>
      <dgm:t>
        <a:bodyPr/>
        <a:lstStyle/>
        <a:p>
          <a:endParaRPr lang="en-US"/>
        </a:p>
      </dgm:t>
    </dgm:pt>
    <dgm:pt modelId="{0EA287AC-8620-490C-96A0-FCD9F1368FC8}" type="sibTrans" cxnId="{96D4DC0B-2DAF-42F8-B23A-EDC14CDE519D}">
      <dgm:prSet/>
      <dgm:spPr/>
      <dgm:t>
        <a:bodyPr/>
        <a:lstStyle/>
        <a:p>
          <a:endParaRPr lang="en-US"/>
        </a:p>
      </dgm:t>
    </dgm:pt>
    <dgm:pt modelId="{0DD86099-9559-D143-8750-FFF7D533CA4E}" type="pres">
      <dgm:prSet presAssocID="{E82675C3-9B16-4575-92B8-8DFE98ACDE39}" presName="linear" presStyleCnt="0">
        <dgm:presLayoutVars>
          <dgm:animLvl val="lvl"/>
          <dgm:resizeHandles val="exact"/>
        </dgm:presLayoutVars>
      </dgm:prSet>
      <dgm:spPr/>
    </dgm:pt>
    <dgm:pt modelId="{189D60D9-4937-9D43-BC27-8A6785208C68}" type="pres">
      <dgm:prSet presAssocID="{B029F44C-0910-4417-BA26-2ECFAB43094F}" presName="parentText" presStyleLbl="node1" presStyleIdx="0" presStyleCnt="5">
        <dgm:presLayoutVars>
          <dgm:chMax val="0"/>
          <dgm:bulletEnabled val="1"/>
        </dgm:presLayoutVars>
      </dgm:prSet>
      <dgm:spPr/>
    </dgm:pt>
    <dgm:pt modelId="{2832AE97-0B35-FF48-B64D-518A6C6291B3}" type="pres">
      <dgm:prSet presAssocID="{E720B924-37D3-4381-91D8-CD41DEFBF8DE}" presName="spacer" presStyleCnt="0"/>
      <dgm:spPr/>
    </dgm:pt>
    <dgm:pt modelId="{A98FDB04-A577-2B43-B668-7F7D9B716FB0}" type="pres">
      <dgm:prSet presAssocID="{70BB24E2-3107-4045-927A-F078F7AF89EE}" presName="parentText" presStyleLbl="node1" presStyleIdx="1" presStyleCnt="5">
        <dgm:presLayoutVars>
          <dgm:chMax val="0"/>
          <dgm:bulletEnabled val="1"/>
        </dgm:presLayoutVars>
      </dgm:prSet>
      <dgm:spPr/>
    </dgm:pt>
    <dgm:pt modelId="{07566586-4024-784C-8281-EDF7D0DC2B7C}" type="pres">
      <dgm:prSet presAssocID="{9ACFFAFE-B844-48D1-AE64-D0C08CB0D917}" presName="spacer" presStyleCnt="0"/>
      <dgm:spPr/>
    </dgm:pt>
    <dgm:pt modelId="{31137049-2217-BB4B-A4AA-F3D8D656F9F0}" type="pres">
      <dgm:prSet presAssocID="{912FBCFA-3AF1-4984-AEFA-D92A135E0E17}" presName="parentText" presStyleLbl="node1" presStyleIdx="2" presStyleCnt="5">
        <dgm:presLayoutVars>
          <dgm:chMax val="0"/>
          <dgm:bulletEnabled val="1"/>
        </dgm:presLayoutVars>
      </dgm:prSet>
      <dgm:spPr/>
    </dgm:pt>
    <dgm:pt modelId="{181B73D5-303A-A14D-99E9-605F80628152}" type="pres">
      <dgm:prSet presAssocID="{7915DA39-1120-4977-B6DA-DCBC2ACE71DB}" presName="spacer" presStyleCnt="0"/>
      <dgm:spPr/>
    </dgm:pt>
    <dgm:pt modelId="{A3A2F812-0D89-C94A-86A2-2D0AC2FC8367}" type="pres">
      <dgm:prSet presAssocID="{28C92D30-2546-497B-988C-968EA1B5B4AE}" presName="parentText" presStyleLbl="node1" presStyleIdx="3" presStyleCnt="5">
        <dgm:presLayoutVars>
          <dgm:chMax val="0"/>
          <dgm:bulletEnabled val="1"/>
        </dgm:presLayoutVars>
      </dgm:prSet>
      <dgm:spPr/>
    </dgm:pt>
    <dgm:pt modelId="{7FF8F079-C8F8-C347-AEA0-49A2BAA0167C}" type="pres">
      <dgm:prSet presAssocID="{B78D073A-526C-4D65-B1E1-3C8E42C734CC}" presName="spacer" presStyleCnt="0"/>
      <dgm:spPr/>
    </dgm:pt>
    <dgm:pt modelId="{D9C08A1A-2054-944E-BF97-28FD3C82A929}" type="pres">
      <dgm:prSet presAssocID="{257303E7-974C-4BCF-AD9A-156BFAEBEF96}" presName="parentText" presStyleLbl="node1" presStyleIdx="4" presStyleCnt="5">
        <dgm:presLayoutVars>
          <dgm:chMax val="0"/>
          <dgm:bulletEnabled val="1"/>
        </dgm:presLayoutVars>
      </dgm:prSet>
      <dgm:spPr/>
    </dgm:pt>
  </dgm:ptLst>
  <dgm:cxnLst>
    <dgm:cxn modelId="{96D4DC0B-2DAF-42F8-B23A-EDC14CDE519D}" srcId="{E82675C3-9B16-4575-92B8-8DFE98ACDE39}" destId="{257303E7-974C-4BCF-AD9A-156BFAEBEF96}" srcOrd="4" destOrd="0" parTransId="{784F1FF7-92CF-40BA-A3F1-638A1AB67442}" sibTransId="{0EA287AC-8620-490C-96A0-FCD9F1368FC8}"/>
    <dgm:cxn modelId="{DF21DD50-41A8-49B9-AF8E-079F8358E350}" srcId="{E82675C3-9B16-4575-92B8-8DFE98ACDE39}" destId="{28C92D30-2546-497B-988C-968EA1B5B4AE}" srcOrd="3" destOrd="0" parTransId="{B426DF58-7C8E-42AA-A057-87172C75F269}" sibTransId="{B78D073A-526C-4D65-B1E1-3C8E42C734CC}"/>
    <dgm:cxn modelId="{0A108352-80AC-3542-A8D1-00AB346878DB}" type="presOf" srcId="{B029F44C-0910-4417-BA26-2ECFAB43094F}" destId="{189D60D9-4937-9D43-BC27-8A6785208C68}" srcOrd="0" destOrd="0" presId="urn:microsoft.com/office/officeart/2005/8/layout/vList2"/>
    <dgm:cxn modelId="{4CF29955-459C-40E1-8C66-5E276C2601FA}" srcId="{E82675C3-9B16-4575-92B8-8DFE98ACDE39}" destId="{912FBCFA-3AF1-4984-AEFA-D92A135E0E17}" srcOrd="2" destOrd="0" parTransId="{D7708CC9-A71B-41B8-B736-7713D5C6ABB7}" sibTransId="{7915DA39-1120-4977-B6DA-DCBC2ACE71DB}"/>
    <dgm:cxn modelId="{0ADCEA64-D2F6-4E43-A79A-F9ECE15D2536}" type="presOf" srcId="{28C92D30-2546-497B-988C-968EA1B5B4AE}" destId="{A3A2F812-0D89-C94A-86A2-2D0AC2FC8367}" srcOrd="0" destOrd="0" presId="urn:microsoft.com/office/officeart/2005/8/layout/vList2"/>
    <dgm:cxn modelId="{1B5E2E74-909F-8A48-8E12-AF0EB1CAF633}" type="presOf" srcId="{E82675C3-9B16-4575-92B8-8DFE98ACDE39}" destId="{0DD86099-9559-D143-8750-FFF7D533CA4E}" srcOrd="0" destOrd="0" presId="urn:microsoft.com/office/officeart/2005/8/layout/vList2"/>
    <dgm:cxn modelId="{B6DAE483-238C-48F3-9866-9ACF29150897}" srcId="{E82675C3-9B16-4575-92B8-8DFE98ACDE39}" destId="{B029F44C-0910-4417-BA26-2ECFAB43094F}" srcOrd="0" destOrd="0" parTransId="{40749A56-F381-47D5-BA83-8D3DA0D6B266}" sibTransId="{E720B924-37D3-4381-91D8-CD41DEFBF8DE}"/>
    <dgm:cxn modelId="{B0AD4EA3-DC58-024A-BAD7-6521080E720B}" type="presOf" srcId="{70BB24E2-3107-4045-927A-F078F7AF89EE}" destId="{A98FDB04-A577-2B43-B668-7F7D9B716FB0}" srcOrd="0" destOrd="0" presId="urn:microsoft.com/office/officeart/2005/8/layout/vList2"/>
    <dgm:cxn modelId="{038FC0A5-1086-4FA2-B648-A6BDAACB1901}" srcId="{E82675C3-9B16-4575-92B8-8DFE98ACDE39}" destId="{70BB24E2-3107-4045-927A-F078F7AF89EE}" srcOrd="1" destOrd="0" parTransId="{7238B8FD-07FB-4810-A147-5BF463677394}" sibTransId="{9ACFFAFE-B844-48D1-AE64-D0C08CB0D917}"/>
    <dgm:cxn modelId="{920460B8-CEEB-DD46-91DE-B81FA9E4A4E3}" type="presOf" srcId="{257303E7-974C-4BCF-AD9A-156BFAEBEF96}" destId="{D9C08A1A-2054-944E-BF97-28FD3C82A929}" srcOrd="0" destOrd="0" presId="urn:microsoft.com/office/officeart/2005/8/layout/vList2"/>
    <dgm:cxn modelId="{437320F8-2B17-C143-93D3-B174E71443B0}" type="presOf" srcId="{912FBCFA-3AF1-4984-AEFA-D92A135E0E17}" destId="{31137049-2217-BB4B-A4AA-F3D8D656F9F0}" srcOrd="0" destOrd="0" presId="urn:microsoft.com/office/officeart/2005/8/layout/vList2"/>
    <dgm:cxn modelId="{8DBEDCD8-13AA-1F43-AA8E-5C3926926D2E}" type="presParOf" srcId="{0DD86099-9559-D143-8750-FFF7D533CA4E}" destId="{189D60D9-4937-9D43-BC27-8A6785208C68}" srcOrd="0" destOrd="0" presId="urn:microsoft.com/office/officeart/2005/8/layout/vList2"/>
    <dgm:cxn modelId="{31C5A308-27C0-184D-9B89-C0270381C5FA}" type="presParOf" srcId="{0DD86099-9559-D143-8750-FFF7D533CA4E}" destId="{2832AE97-0B35-FF48-B64D-518A6C6291B3}" srcOrd="1" destOrd="0" presId="urn:microsoft.com/office/officeart/2005/8/layout/vList2"/>
    <dgm:cxn modelId="{1170140C-3184-6748-B600-4F6B3791BE3E}" type="presParOf" srcId="{0DD86099-9559-D143-8750-FFF7D533CA4E}" destId="{A98FDB04-A577-2B43-B668-7F7D9B716FB0}" srcOrd="2" destOrd="0" presId="urn:microsoft.com/office/officeart/2005/8/layout/vList2"/>
    <dgm:cxn modelId="{F44C8906-95D8-794B-8072-DECD93C60199}" type="presParOf" srcId="{0DD86099-9559-D143-8750-FFF7D533CA4E}" destId="{07566586-4024-784C-8281-EDF7D0DC2B7C}" srcOrd="3" destOrd="0" presId="urn:microsoft.com/office/officeart/2005/8/layout/vList2"/>
    <dgm:cxn modelId="{5C48EE54-DE7E-A747-BE66-6004C3475F1B}" type="presParOf" srcId="{0DD86099-9559-D143-8750-FFF7D533CA4E}" destId="{31137049-2217-BB4B-A4AA-F3D8D656F9F0}" srcOrd="4" destOrd="0" presId="urn:microsoft.com/office/officeart/2005/8/layout/vList2"/>
    <dgm:cxn modelId="{11EE59AA-50AA-004A-92A4-576EA33C5DB6}" type="presParOf" srcId="{0DD86099-9559-D143-8750-FFF7D533CA4E}" destId="{181B73D5-303A-A14D-99E9-605F80628152}" srcOrd="5" destOrd="0" presId="urn:microsoft.com/office/officeart/2005/8/layout/vList2"/>
    <dgm:cxn modelId="{1D68A57D-A6A3-F64A-AF34-8A7C3526A6C0}" type="presParOf" srcId="{0DD86099-9559-D143-8750-FFF7D533CA4E}" destId="{A3A2F812-0D89-C94A-86A2-2D0AC2FC8367}" srcOrd="6" destOrd="0" presId="urn:microsoft.com/office/officeart/2005/8/layout/vList2"/>
    <dgm:cxn modelId="{8A3FF4EA-D792-5049-A5CB-78845B9820B6}" type="presParOf" srcId="{0DD86099-9559-D143-8750-FFF7D533CA4E}" destId="{7FF8F079-C8F8-C347-AEA0-49A2BAA0167C}" srcOrd="7" destOrd="0" presId="urn:microsoft.com/office/officeart/2005/8/layout/vList2"/>
    <dgm:cxn modelId="{76C5FE8B-293C-4646-A4C4-3DFE7E917108}" type="presParOf" srcId="{0DD86099-9559-D143-8750-FFF7D533CA4E}" destId="{D9C08A1A-2054-944E-BF97-28FD3C82A929}"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29F339-ACB6-408C-B5A0-C3E289714679}" type="doc">
      <dgm:prSet loTypeId="urn:microsoft.com/office/officeart/2005/8/layout/process4" loCatId="process" qsTypeId="urn:microsoft.com/office/officeart/2005/8/quickstyle/simple1" qsCatId="simple" csTypeId="urn:microsoft.com/office/officeart/2005/8/colors/colorful2" csCatId="colorful"/>
      <dgm:spPr/>
      <dgm:t>
        <a:bodyPr/>
        <a:lstStyle/>
        <a:p>
          <a:endParaRPr lang="en-US"/>
        </a:p>
      </dgm:t>
    </dgm:pt>
    <dgm:pt modelId="{CCB9EA38-C03D-485D-BC4E-D31E9C13E490}">
      <dgm:prSet/>
      <dgm:spPr/>
      <dgm:t>
        <a:bodyPr/>
        <a:lstStyle/>
        <a:p>
          <a:r>
            <a:rPr lang="en-US"/>
            <a:t>Many Prop 65 substances have the potential to evaporate quickly or change their chemical identity during printing, and therefore may no longer be resident in the dried or cured ink: toluene, benzophenone are two examples</a:t>
          </a:r>
        </a:p>
      </dgm:t>
    </dgm:pt>
    <dgm:pt modelId="{C8AA9B08-3211-403F-B130-CCADF6D9BA8B}" type="parTrans" cxnId="{370DAC93-C546-4F15-B9D9-902B9DCCF725}">
      <dgm:prSet/>
      <dgm:spPr/>
      <dgm:t>
        <a:bodyPr/>
        <a:lstStyle/>
        <a:p>
          <a:endParaRPr lang="en-US"/>
        </a:p>
      </dgm:t>
    </dgm:pt>
    <dgm:pt modelId="{E7DBFF80-4C04-41A5-8F21-709297CDA601}" type="sibTrans" cxnId="{370DAC93-C546-4F15-B9D9-902B9DCCF725}">
      <dgm:prSet/>
      <dgm:spPr/>
      <dgm:t>
        <a:bodyPr/>
        <a:lstStyle/>
        <a:p>
          <a:endParaRPr lang="en-US"/>
        </a:p>
      </dgm:t>
    </dgm:pt>
    <dgm:pt modelId="{6E138D45-C69B-436C-B6CD-BC26305FEA80}">
      <dgm:prSet/>
      <dgm:spPr/>
      <dgm:t>
        <a:bodyPr/>
        <a:lstStyle/>
        <a:p>
          <a:r>
            <a:rPr lang="en-US"/>
            <a:t>Exceptions – D &amp; C Red #9 from barium-based pigments in PANTONE Warm Red, glycol ethers from fountain solutions, lead and cadmium residues in metallic pigments</a:t>
          </a:r>
        </a:p>
      </dgm:t>
    </dgm:pt>
    <dgm:pt modelId="{867FA9B7-E6C2-458D-B79C-B6CBDE2E0DFB}" type="parTrans" cxnId="{A7568591-AFA1-416E-807A-A0B38140AF1B}">
      <dgm:prSet/>
      <dgm:spPr/>
      <dgm:t>
        <a:bodyPr/>
        <a:lstStyle/>
        <a:p>
          <a:endParaRPr lang="en-US"/>
        </a:p>
      </dgm:t>
    </dgm:pt>
    <dgm:pt modelId="{790A1A9E-873C-4292-A39F-9656309F9487}" type="sibTrans" cxnId="{A7568591-AFA1-416E-807A-A0B38140AF1B}">
      <dgm:prSet/>
      <dgm:spPr/>
      <dgm:t>
        <a:bodyPr/>
        <a:lstStyle/>
        <a:p>
          <a:endParaRPr lang="en-US"/>
        </a:p>
      </dgm:t>
    </dgm:pt>
    <dgm:pt modelId="{E8E49DB2-1330-8549-99B1-7FFFC63E9373}" type="pres">
      <dgm:prSet presAssocID="{F029F339-ACB6-408C-B5A0-C3E289714679}" presName="Name0" presStyleCnt="0">
        <dgm:presLayoutVars>
          <dgm:dir/>
          <dgm:animLvl val="lvl"/>
          <dgm:resizeHandles val="exact"/>
        </dgm:presLayoutVars>
      </dgm:prSet>
      <dgm:spPr/>
    </dgm:pt>
    <dgm:pt modelId="{12E6E152-4D3C-8543-82EE-A241C56C9B57}" type="pres">
      <dgm:prSet presAssocID="{6E138D45-C69B-436C-B6CD-BC26305FEA80}" presName="boxAndChildren" presStyleCnt="0"/>
      <dgm:spPr/>
    </dgm:pt>
    <dgm:pt modelId="{CAACC9B8-5806-1D47-90B6-DD76A5A9C9C0}" type="pres">
      <dgm:prSet presAssocID="{6E138D45-C69B-436C-B6CD-BC26305FEA80}" presName="parentTextBox" presStyleLbl="node1" presStyleIdx="0" presStyleCnt="2"/>
      <dgm:spPr/>
    </dgm:pt>
    <dgm:pt modelId="{BB1B7DC4-CC1E-984B-A358-1DCF29FC1363}" type="pres">
      <dgm:prSet presAssocID="{E7DBFF80-4C04-41A5-8F21-709297CDA601}" presName="sp" presStyleCnt="0"/>
      <dgm:spPr/>
    </dgm:pt>
    <dgm:pt modelId="{87870C13-96BC-F743-A9C7-91696DCA3651}" type="pres">
      <dgm:prSet presAssocID="{CCB9EA38-C03D-485D-BC4E-D31E9C13E490}" presName="arrowAndChildren" presStyleCnt="0"/>
      <dgm:spPr/>
    </dgm:pt>
    <dgm:pt modelId="{4C57335C-3C23-C747-826B-9C6D23958867}" type="pres">
      <dgm:prSet presAssocID="{CCB9EA38-C03D-485D-BC4E-D31E9C13E490}" presName="parentTextArrow" presStyleLbl="node1" presStyleIdx="1" presStyleCnt="2"/>
      <dgm:spPr/>
    </dgm:pt>
  </dgm:ptLst>
  <dgm:cxnLst>
    <dgm:cxn modelId="{C80B9151-5FC5-4C4C-8294-252B854EAEDC}" type="presOf" srcId="{6E138D45-C69B-436C-B6CD-BC26305FEA80}" destId="{CAACC9B8-5806-1D47-90B6-DD76A5A9C9C0}" srcOrd="0" destOrd="0" presId="urn:microsoft.com/office/officeart/2005/8/layout/process4"/>
    <dgm:cxn modelId="{C41C417B-3DB3-C544-90AC-032773B52F65}" type="presOf" srcId="{CCB9EA38-C03D-485D-BC4E-D31E9C13E490}" destId="{4C57335C-3C23-C747-826B-9C6D23958867}" srcOrd="0" destOrd="0" presId="urn:microsoft.com/office/officeart/2005/8/layout/process4"/>
    <dgm:cxn modelId="{A7568591-AFA1-416E-807A-A0B38140AF1B}" srcId="{F029F339-ACB6-408C-B5A0-C3E289714679}" destId="{6E138D45-C69B-436C-B6CD-BC26305FEA80}" srcOrd="1" destOrd="0" parTransId="{867FA9B7-E6C2-458D-B79C-B6CBDE2E0DFB}" sibTransId="{790A1A9E-873C-4292-A39F-9656309F9487}"/>
    <dgm:cxn modelId="{370DAC93-C546-4F15-B9D9-902B9DCCF725}" srcId="{F029F339-ACB6-408C-B5A0-C3E289714679}" destId="{CCB9EA38-C03D-485D-BC4E-D31E9C13E490}" srcOrd="0" destOrd="0" parTransId="{C8AA9B08-3211-403F-B130-CCADF6D9BA8B}" sibTransId="{E7DBFF80-4C04-41A5-8F21-709297CDA601}"/>
    <dgm:cxn modelId="{D67116F4-F83B-4041-9DA3-8B50588ABAE5}" type="presOf" srcId="{F029F339-ACB6-408C-B5A0-C3E289714679}" destId="{E8E49DB2-1330-8549-99B1-7FFFC63E9373}" srcOrd="0" destOrd="0" presId="urn:microsoft.com/office/officeart/2005/8/layout/process4"/>
    <dgm:cxn modelId="{867D00E5-6BF2-804F-8572-A40FC2081186}" type="presParOf" srcId="{E8E49DB2-1330-8549-99B1-7FFFC63E9373}" destId="{12E6E152-4D3C-8543-82EE-A241C56C9B57}" srcOrd="0" destOrd="0" presId="urn:microsoft.com/office/officeart/2005/8/layout/process4"/>
    <dgm:cxn modelId="{3491F337-6300-9D43-B1FD-4FD2481832E4}" type="presParOf" srcId="{12E6E152-4D3C-8543-82EE-A241C56C9B57}" destId="{CAACC9B8-5806-1D47-90B6-DD76A5A9C9C0}" srcOrd="0" destOrd="0" presId="urn:microsoft.com/office/officeart/2005/8/layout/process4"/>
    <dgm:cxn modelId="{94EF9ABB-690D-974B-9C29-91E6DE912F04}" type="presParOf" srcId="{E8E49DB2-1330-8549-99B1-7FFFC63E9373}" destId="{BB1B7DC4-CC1E-984B-A358-1DCF29FC1363}" srcOrd="1" destOrd="0" presId="urn:microsoft.com/office/officeart/2005/8/layout/process4"/>
    <dgm:cxn modelId="{D35B666C-FCE2-F643-A400-C44BF020B18D}" type="presParOf" srcId="{E8E49DB2-1330-8549-99B1-7FFFC63E9373}" destId="{87870C13-96BC-F743-A9C7-91696DCA3651}" srcOrd="2" destOrd="0" presId="urn:microsoft.com/office/officeart/2005/8/layout/process4"/>
    <dgm:cxn modelId="{07CE4654-2D63-324C-A611-C7D771BFAB17}" type="presParOf" srcId="{87870C13-96BC-F743-A9C7-91696DCA3651}" destId="{4C57335C-3C23-C747-826B-9C6D2395886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ED345-AB3A-2C4D-94C9-3691A715E1A8}">
      <dsp:nvSpPr>
        <dsp:cNvPr id="0" name=""/>
        <dsp:cNvSpPr/>
      </dsp:nvSpPr>
      <dsp:spPr>
        <a:xfrm>
          <a:off x="0" y="4430271"/>
          <a:ext cx="4885203" cy="1454114"/>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There is no easy way to translate x ppm of substance in a product to this metric!!!</a:t>
          </a:r>
        </a:p>
      </dsp:txBody>
      <dsp:txXfrm>
        <a:off x="0" y="4430271"/>
        <a:ext cx="4885203" cy="1454114"/>
      </dsp:txXfrm>
    </dsp:sp>
    <dsp:sp modelId="{D7D3137C-AF42-9B4F-9DBF-8D37C7C9C278}">
      <dsp:nvSpPr>
        <dsp:cNvPr id="0" name=""/>
        <dsp:cNvSpPr/>
      </dsp:nvSpPr>
      <dsp:spPr>
        <a:xfrm rot="10800000">
          <a:off x="0" y="2215655"/>
          <a:ext cx="4885203" cy="2236427"/>
        </a:xfrm>
        <a:prstGeom prst="upArrowCallout">
          <a:avLst/>
        </a:prstGeom>
        <a:solidFill>
          <a:schemeClr val="accent2">
            <a:hueOff val="-1555074"/>
            <a:satOff val="-8227"/>
            <a:lumOff val="-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MADLs/NSRLs (Safe Harbor Levels) are defined in terms of micrograms per day of exposure by an individual.</a:t>
          </a:r>
        </a:p>
      </dsp:txBody>
      <dsp:txXfrm rot="10800000">
        <a:off x="0" y="2215655"/>
        <a:ext cx="4885203" cy="1453163"/>
      </dsp:txXfrm>
    </dsp:sp>
    <dsp:sp modelId="{37AFDECA-FF25-1D4E-AB44-DD42ACFAD99B}">
      <dsp:nvSpPr>
        <dsp:cNvPr id="0" name=""/>
        <dsp:cNvSpPr/>
      </dsp:nvSpPr>
      <dsp:spPr>
        <a:xfrm rot="10800000">
          <a:off x="0" y="1040"/>
          <a:ext cx="4885203" cy="2236427"/>
        </a:xfrm>
        <a:prstGeom prst="upArrowCallou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Some substances on Prop 65 have allowable levels of exposure called Safe Harbor Levels that obviate the need for the product to carry a warning…BUT….</a:t>
          </a:r>
        </a:p>
      </dsp:txBody>
      <dsp:txXfrm rot="10800000">
        <a:off x="0" y="1040"/>
        <a:ext cx="4885203" cy="14531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CC449F-23D9-F34C-A40E-45EDB7DA2815}">
      <dsp:nvSpPr>
        <dsp:cNvPr id="0" name=""/>
        <dsp:cNvSpPr/>
      </dsp:nvSpPr>
      <dsp:spPr>
        <a:xfrm>
          <a:off x="0" y="4531422"/>
          <a:ext cx="4869656" cy="1487313"/>
        </a:xfrm>
        <a:prstGeom prst="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Successful plaintiffs get their attorney fees reimbursed by the defendants as well!</a:t>
          </a:r>
        </a:p>
      </dsp:txBody>
      <dsp:txXfrm>
        <a:off x="0" y="4531422"/>
        <a:ext cx="4869656" cy="1487313"/>
      </dsp:txXfrm>
    </dsp:sp>
    <dsp:sp modelId="{627705C3-6F93-194F-9201-E99210538A53}">
      <dsp:nvSpPr>
        <dsp:cNvPr id="0" name=""/>
        <dsp:cNvSpPr/>
      </dsp:nvSpPr>
      <dsp:spPr>
        <a:xfrm rot="10800000">
          <a:off x="0" y="2266243"/>
          <a:ext cx="4869656" cy="2287488"/>
        </a:xfrm>
        <a:prstGeom prst="upArrowCallout">
          <a:avLst/>
        </a:prstGeom>
        <a:solidFill>
          <a:schemeClr val="accent2">
            <a:hueOff val="-1555074"/>
            <a:satOff val="-8227"/>
            <a:lumOff val="-313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dirty="0"/>
            <a:t>The rub is that the plaintiff does not have to prove that they are affected by – nor do they need to have a direct interest in - the products in question!!!!</a:t>
          </a:r>
        </a:p>
      </dsp:txBody>
      <dsp:txXfrm rot="10800000">
        <a:off x="0" y="2266243"/>
        <a:ext cx="4869656" cy="1486341"/>
      </dsp:txXfrm>
    </dsp:sp>
    <dsp:sp modelId="{5E0883A2-CAA1-EC4B-8ED5-83F4AEB23773}">
      <dsp:nvSpPr>
        <dsp:cNvPr id="0" name=""/>
        <dsp:cNvSpPr/>
      </dsp:nvSpPr>
      <dsp:spPr>
        <a:xfrm rot="10800000">
          <a:off x="0" y="1064"/>
          <a:ext cx="4869656" cy="2287488"/>
        </a:xfrm>
        <a:prstGeom prst="upArrowCallout">
          <a:avLst/>
        </a:prstGeom>
        <a:solidFill>
          <a:schemeClr val="accent2">
            <a:hueOff val="-3110148"/>
            <a:satOff val="-16453"/>
            <a:lumOff val="-627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Individuals and legal firms have set up a cottage industry to pursue companies for Proposition 65 violations.</a:t>
          </a:r>
        </a:p>
      </dsp:txBody>
      <dsp:txXfrm rot="10800000">
        <a:off x="0" y="1064"/>
        <a:ext cx="4869656" cy="14863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09777-E1D0-974F-AF61-80CC97753385}">
      <dsp:nvSpPr>
        <dsp:cNvPr id="0" name=""/>
        <dsp:cNvSpPr/>
      </dsp:nvSpPr>
      <dsp:spPr>
        <a:xfrm>
          <a:off x="635687" y="1054"/>
          <a:ext cx="2087662" cy="1252597"/>
        </a:xfrm>
        <a:prstGeom prst="rect">
          <a:avLst/>
        </a:prstGeom>
        <a:gradFill rotWithShape="0">
          <a:gsLst>
            <a:gs pos="0">
              <a:schemeClr val="accent2">
                <a:hueOff val="0"/>
                <a:satOff val="0"/>
                <a:lumOff val="0"/>
                <a:alphaOff val="0"/>
                <a:tint val="98000"/>
                <a:lumMod val="100000"/>
              </a:schemeClr>
            </a:gs>
            <a:gs pos="100000">
              <a:schemeClr val="accent2">
                <a:hueOff val="0"/>
                <a:satOff val="0"/>
                <a:lumOff val="0"/>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Ecological Alliance, LLC (157)</a:t>
          </a:r>
        </a:p>
      </dsp:txBody>
      <dsp:txXfrm>
        <a:off x="635687" y="1054"/>
        <a:ext cx="2087662" cy="1252597"/>
      </dsp:txXfrm>
    </dsp:sp>
    <dsp:sp modelId="{F36B49B5-667C-F042-AED9-56B77177CD6D}">
      <dsp:nvSpPr>
        <dsp:cNvPr id="0" name=""/>
        <dsp:cNvSpPr/>
      </dsp:nvSpPr>
      <dsp:spPr>
        <a:xfrm>
          <a:off x="2932117" y="1054"/>
          <a:ext cx="2087662" cy="1252597"/>
        </a:xfrm>
        <a:prstGeom prst="rect">
          <a:avLst/>
        </a:prstGeom>
        <a:gradFill rotWithShape="0">
          <a:gsLst>
            <a:gs pos="0">
              <a:schemeClr val="accent2">
                <a:hueOff val="-444307"/>
                <a:satOff val="-2350"/>
                <a:lumOff val="-896"/>
                <a:alphaOff val="0"/>
                <a:tint val="98000"/>
                <a:lumMod val="100000"/>
              </a:schemeClr>
            </a:gs>
            <a:gs pos="100000">
              <a:schemeClr val="accent2">
                <a:hueOff val="-444307"/>
                <a:satOff val="-2350"/>
                <a:lumOff val="-896"/>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Consumer Advocacy Group, Inc. (127)</a:t>
          </a:r>
        </a:p>
      </dsp:txBody>
      <dsp:txXfrm>
        <a:off x="2932117" y="1054"/>
        <a:ext cx="2087662" cy="1252597"/>
      </dsp:txXfrm>
    </dsp:sp>
    <dsp:sp modelId="{AA285721-83CE-E64F-A5C8-86E019A16446}">
      <dsp:nvSpPr>
        <dsp:cNvPr id="0" name=""/>
        <dsp:cNvSpPr/>
      </dsp:nvSpPr>
      <dsp:spPr>
        <a:xfrm>
          <a:off x="635687" y="1462419"/>
          <a:ext cx="2087662" cy="1252597"/>
        </a:xfrm>
        <a:prstGeom prst="rect">
          <a:avLst/>
        </a:prstGeom>
        <a:gradFill rotWithShape="0">
          <a:gsLst>
            <a:gs pos="0">
              <a:schemeClr val="accent2">
                <a:hueOff val="-888614"/>
                <a:satOff val="-4701"/>
                <a:lumOff val="-1793"/>
                <a:alphaOff val="0"/>
                <a:tint val="98000"/>
                <a:lumMod val="100000"/>
              </a:schemeClr>
            </a:gs>
            <a:gs pos="100000">
              <a:schemeClr val="accent2">
                <a:hueOff val="-888614"/>
                <a:satOff val="-4701"/>
                <a:lumOff val="-1793"/>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Consumer Protection Group, LLC (44)</a:t>
          </a:r>
        </a:p>
      </dsp:txBody>
      <dsp:txXfrm>
        <a:off x="635687" y="1462419"/>
        <a:ext cx="2087662" cy="1252597"/>
      </dsp:txXfrm>
    </dsp:sp>
    <dsp:sp modelId="{6E2AC335-DC6D-3E42-9D3C-D97658EBAB9A}">
      <dsp:nvSpPr>
        <dsp:cNvPr id="0" name=""/>
        <dsp:cNvSpPr/>
      </dsp:nvSpPr>
      <dsp:spPr>
        <a:xfrm>
          <a:off x="2932117" y="1462419"/>
          <a:ext cx="2087662" cy="1252597"/>
        </a:xfrm>
        <a:prstGeom prst="rect">
          <a:avLst/>
        </a:prstGeom>
        <a:gradFill rotWithShape="0">
          <a:gsLst>
            <a:gs pos="0">
              <a:schemeClr val="accent2">
                <a:hueOff val="-1332921"/>
                <a:satOff val="-7051"/>
                <a:lumOff val="-2689"/>
                <a:alphaOff val="0"/>
                <a:tint val="98000"/>
                <a:lumMod val="100000"/>
              </a:schemeClr>
            </a:gs>
            <a:gs pos="100000">
              <a:schemeClr val="accent2">
                <a:hueOff val="-1332921"/>
                <a:satOff val="-7051"/>
                <a:lumOff val="-2689"/>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Center For Advanced Public Awareness, Inc. (38)</a:t>
          </a:r>
        </a:p>
      </dsp:txBody>
      <dsp:txXfrm>
        <a:off x="2932117" y="1462419"/>
        <a:ext cx="2087662" cy="1252597"/>
      </dsp:txXfrm>
    </dsp:sp>
    <dsp:sp modelId="{27386819-990D-614B-A35D-8350A2B250C4}">
      <dsp:nvSpPr>
        <dsp:cNvPr id="0" name=""/>
        <dsp:cNvSpPr/>
      </dsp:nvSpPr>
      <dsp:spPr>
        <a:xfrm>
          <a:off x="635687" y="2923783"/>
          <a:ext cx="2087662" cy="1252597"/>
        </a:xfrm>
        <a:prstGeom prst="rect">
          <a:avLst/>
        </a:prstGeom>
        <a:gradFill rotWithShape="0">
          <a:gsLst>
            <a:gs pos="0">
              <a:schemeClr val="accent2">
                <a:hueOff val="-1777228"/>
                <a:satOff val="-9402"/>
                <a:lumOff val="-3585"/>
                <a:alphaOff val="0"/>
                <a:tint val="98000"/>
                <a:lumMod val="100000"/>
              </a:schemeClr>
            </a:gs>
            <a:gs pos="100000">
              <a:schemeClr val="accent2">
                <a:hueOff val="-1777228"/>
                <a:satOff val="-9402"/>
                <a:lumOff val="-3585"/>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Environmental Research Center, Inc (40)</a:t>
          </a:r>
        </a:p>
      </dsp:txBody>
      <dsp:txXfrm>
        <a:off x="635687" y="2923783"/>
        <a:ext cx="2087662" cy="1252597"/>
      </dsp:txXfrm>
    </dsp:sp>
    <dsp:sp modelId="{74BB8639-6BFF-0F4C-89AD-8BE6A0FD450C}">
      <dsp:nvSpPr>
        <dsp:cNvPr id="0" name=""/>
        <dsp:cNvSpPr/>
      </dsp:nvSpPr>
      <dsp:spPr>
        <a:xfrm>
          <a:off x="2932117" y="2923783"/>
          <a:ext cx="2087662" cy="1252597"/>
        </a:xfrm>
        <a:prstGeom prst="rect">
          <a:avLst/>
        </a:prstGeom>
        <a:gradFill rotWithShape="0">
          <a:gsLst>
            <a:gs pos="0">
              <a:schemeClr val="accent2">
                <a:hueOff val="-2221534"/>
                <a:satOff val="-11752"/>
                <a:lumOff val="-4481"/>
                <a:alphaOff val="0"/>
                <a:tint val="98000"/>
                <a:lumMod val="100000"/>
              </a:schemeClr>
            </a:gs>
            <a:gs pos="100000">
              <a:schemeClr val="accent2">
                <a:hueOff val="-2221534"/>
                <a:satOff val="-11752"/>
                <a:lumOff val="-4481"/>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Shefa LMV, Inc (37)</a:t>
          </a:r>
        </a:p>
      </dsp:txBody>
      <dsp:txXfrm>
        <a:off x="2932117" y="2923783"/>
        <a:ext cx="2087662" cy="1252597"/>
      </dsp:txXfrm>
    </dsp:sp>
    <dsp:sp modelId="{CF33BB2C-9873-724B-9803-1B595759C732}">
      <dsp:nvSpPr>
        <dsp:cNvPr id="0" name=""/>
        <dsp:cNvSpPr/>
      </dsp:nvSpPr>
      <dsp:spPr>
        <a:xfrm>
          <a:off x="635687" y="4385147"/>
          <a:ext cx="2087662" cy="1252597"/>
        </a:xfrm>
        <a:prstGeom prst="rect">
          <a:avLst/>
        </a:prstGeom>
        <a:gradFill rotWithShape="0">
          <a:gsLst>
            <a:gs pos="0">
              <a:schemeClr val="accent2">
                <a:hueOff val="-2665841"/>
                <a:satOff val="-14103"/>
                <a:lumOff val="-5378"/>
                <a:alphaOff val="0"/>
                <a:tint val="98000"/>
                <a:lumMod val="100000"/>
              </a:schemeClr>
            </a:gs>
            <a:gs pos="100000">
              <a:schemeClr val="accent2">
                <a:hueOff val="-2665841"/>
                <a:satOff val="-14103"/>
                <a:lumOff val="-5378"/>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Center For Environmental Health (21)</a:t>
          </a:r>
        </a:p>
      </dsp:txBody>
      <dsp:txXfrm>
        <a:off x="635687" y="4385147"/>
        <a:ext cx="2087662" cy="1252597"/>
      </dsp:txXfrm>
    </dsp:sp>
    <dsp:sp modelId="{7DCDD59E-ADA9-B247-8EB8-BB8BBEAFFD82}">
      <dsp:nvSpPr>
        <dsp:cNvPr id="0" name=""/>
        <dsp:cNvSpPr/>
      </dsp:nvSpPr>
      <dsp:spPr>
        <a:xfrm>
          <a:off x="2932117" y="4385147"/>
          <a:ext cx="2087662" cy="1252597"/>
        </a:xfrm>
        <a:prstGeom prst="rect">
          <a:avLst/>
        </a:prstGeom>
        <a:gradFill rotWithShape="0">
          <a:gsLst>
            <a:gs pos="0">
              <a:schemeClr val="accent2">
                <a:hueOff val="-3110148"/>
                <a:satOff val="-16453"/>
                <a:lumOff val="-6274"/>
                <a:alphaOff val="0"/>
                <a:tint val="98000"/>
                <a:lumMod val="100000"/>
              </a:schemeClr>
            </a:gs>
            <a:gs pos="100000">
              <a:schemeClr val="accent2">
                <a:hueOff val="-3110148"/>
                <a:satOff val="-16453"/>
                <a:lumOff val="-6274"/>
                <a:alphaOff val="0"/>
                <a:shade val="88000"/>
                <a:lumMod val="88000"/>
              </a:schemeClr>
            </a:gs>
          </a:gsLst>
          <a:lin ang="5400000" scaled="1"/>
        </a:gradFill>
        <a:ln>
          <a:noFill/>
        </a:ln>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Safer Products For Californians, LLC (16)</a:t>
          </a:r>
        </a:p>
      </dsp:txBody>
      <dsp:txXfrm>
        <a:off x="2932117" y="4385147"/>
        <a:ext cx="2087662" cy="12525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8AACA-41EE-1A41-BD6A-A314F84F9889}">
      <dsp:nvSpPr>
        <dsp:cNvPr id="0" name=""/>
        <dsp:cNvSpPr/>
      </dsp:nvSpPr>
      <dsp:spPr>
        <a:xfrm>
          <a:off x="58543" y="0"/>
          <a:ext cx="6248400" cy="624840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952FA9-6AFE-8140-A728-F7656E3732CC}">
      <dsp:nvSpPr>
        <dsp:cNvPr id="0" name=""/>
        <dsp:cNvSpPr/>
      </dsp:nvSpPr>
      <dsp:spPr>
        <a:xfrm>
          <a:off x="652141" y="593598"/>
          <a:ext cx="2436876" cy="2436876"/>
        </a:xfrm>
        <a:prstGeom prst="roundRect">
          <a:avLst/>
        </a:prstGeom>
        <a:solidFill>
          <a:schemeClr val="accent2">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The attorneys are caught up in the fervor, due to the fact that there are millions of dollars to be made</a:t>
          </a:r>
        </a:p>
      </dsp:txBody>
      <dsp:txXfrm>
        <a:off x="771099" y="712556"/>
        <a:ext cx="2198960" cy="2198960"/>
      </dsp:txXfrm>
    </dsp:sp>
    <dsp:sp modelId="{7B165996-CFB6-2F45-9AF0-218701993B8F}">
      <dsp:nvSpPr>
        <dsp:cNvPr id="0" name=""/>
        <dsp:cNvSpPr/>
      </dsp:nvSpPr>
      <dsp:spPr>
        <a:xfrm>
          <a:off x="3276469" y="593598"/>
          <a:ext cx="2436876" cy="2436876"/>
        </a:xfrm>
        <a:prstGeom prst="roundRect">
          <a:avLst/>
        </a:prstGeom>
        <a:solidFill>
          <a:schemeClr val="accent3">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Specifically, Chanler and Greenbaum duking it out over benzophenone claims</a:t>
          </a:r>
        </a:p>
      </dsp:txBody>
      <dsp:txXfrm>
        <a:off x="3395427" y="712556"/>
        <a:ext cx="2198960" cy="2198960"/>
      </dsp:txXfrm>
    </dsp:sp>
    <dsp:sp modelId="{2B9975F6-2E3E-9F42-804E-666F12A24FE1}">
      <dsp:nvSpPr>
        <dsp:cNvPr id="0" name=""/>
        <dsp:cNvSpPr/>
      </dsp:nvSpPr>
      <dsp:spPr>
        <a:xfrm>
          <a:off x="652141" y="3217926"/>
          <a:ext cx="2436876" cy="2436876"/>
        </a:xfrm>
        <a:prstGeom prst="roundRect">
          <a:avLst/>
        </a:prstGeom>
        <a:solidFill>
          <a:schemeClr val="accent4">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 total, 2710 NOV were sent to business owners in 2017 – attorney fee provisions have much to do with that trend</a:t>
          </a:r>
        </a:p>
      </dsp:txBody>
      <dsp:txXfrm>
        <a:off x="771099" y="3336884"/>
        <a:ext cx="2198960" cy="2198960"/>
      </dsp:txXfrm>
    </dsp:sp>
    <dsp:sp modelId="{8E59D304-9F9C-C049-A9B1-BA319B98A67B}">
      <dsp:nvSpPr>
        <dsp:cNvPr id="0" name=""/>
        <dsp:cNvSpPr/>
      </dsp:nvSpPr>
      <dsp:spPr>
        <a:xfrm>
          <a:off x="3276469" y="3217926"/>
          <a:ext cx="2436876" cy="2436876"/>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2017 – 688 judgments or settlements were reached, totaling $25MM+, of which $19MM+ was paid to the attorneys!</a:t>
          </a:r>
        </a:p>
      </dsp:txBody>
      <dsp:txXfrm>
        <a:off x="3395427" y="3336884"/>
        <a:ext cx="2198960" cy="21989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D60D9-4937-9D43-BC27-8A6785208C68}">
      <dsp:nvSpPr>
        <dsp:cNvPr id="0" name=""/>
        <dsp:cNvSpPr/>
      </dsp:nvSpPr>
      <dsp:spPr>
        <a:xfrm>
          <a:off x="0" y="725977"/>
          <a:ext cx="5715000" cy="993128"/>
        </a:xfrm>
        <a:prstGeom prst="roundRect">
          <a:avLst/>
        </a:prstGeom>
        <a:solidFill>
          <a:schemeClr val="accent5">
            <a:hueOff val="0"/>
            <a:satOff val="0"/>
            <a:lumOff val="0"/>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Consumer products</a:t>
          </a:r>
        </a:p>
      </dsp:txBody>
      <dsp:txXfrm>
        <a:off x="48481" y="774458"/>
        <a:ext cx="5618038" cy="896166"/>
      </dsp:txXfrm>
    </dsp:sp>
    <dsp:sp modelId="{A98FDB04-A577-2B43-B668-7F7D9B716FB0}">
      <dsp:nvSpPr>
        <dsp:cNvPr id="0" name=""/>
        <dsp:cNvSpPr/>
      </dsp:nvSpPr>
      <dsp:spPr>
        <a:xfrm>
          <a:off x="0" y="1791106"/>
          <a:ext cx="5715000" cy="993128"/>
        </a:xfrm>
        <a:prstGeom prst="roundRect">
          <a:avLst/>
        </a:prstGeom>
        <a:solidFill>
          <a:schemeClr val="accent5">
            <a:hueOff val="-501234"/>
            <a:satOff val="276"/>
            <a:lumOff val="132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Cosmetics (especially Cocamide DEA and benzophenone)</a:t>
          </a:r>
        </a:p>
      </dsp:txBody>
      <dsp:txXfrm>
        <a:off x="48481" y="1839587"/>
        <a:ext cx="5618038" cy="896166"/>
      </dsp:txXfrm>
    </dsp:sp>
    <dsp:sp modelId="{31137049-2217-BB4B-A4AA-F3D8D656F9F0}">
      <dsp:nvSpPr>
        <dsp:cNvPr id="0" name=""/>
        <dsp:cNvSpPr/>
      </dsp:nvSpPr>
      <dsp:spPr>
        <a:xfrm>
          <a:off x="0" y="2856235"/>
          <a:ext cx="5715000" cy="993128"/>
        </a:xfrm>
        <a:prstGeom prst="roundRect">
          <a:avLst/>
        </a:prstGeom>
        <a:solidFill>
          <a:schemeClr val="accent5">
            <a:hueOff val="-1002469"/>
            <a:satOff val="551"/>
            <a:lumOff val="2647"/>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Facilities</a:t>
          </a:r>
        </a:p>
      </dsp:txBody>
      <dsp:txXfrm>
        <a:off x="48481" y="2904716"/>
        <a:ext cx="5618038" cy="896166"/>
      </dsp:txXfrm>
    </dsp:sp>
    <dsp:sp modelId="{A3A2F812-0D89-C94A-86A2-2D0AC2FC8367}">
      <dsp:nvSpPr>
        <dsp:cNvPr id="0" name=""/>
        <dsp:cNvSpPr/>
      </dsp:nvSpPr>
      <dsp:spPr>
        <a:xfrm>
          <a:off x="0" y="3921364"/>
          <a:ext cx="5715000" cy="993128"/>
        </a:xfrm>
        <a:prstGeom prst="roundRect">
          <a:avLst/>
        </a:prstGeom>
        <a:solidFill>
          <a:schemeClr val="accent5">
            <a:hueOff val="-1503703"/>
            <a:satOff val="827"/>
            <a:lumOff val="3971"/>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Supplements</a:t>
          </a:r>
        </a:p>
      </dsp:txBody>
      <dsp:txXfrm>
        <a:off x="48481" y="3969845"/>
        <a:ext cx="5618038" cy="896166"/>
      </dsp:txXfrm>
    </dsp:sp>
    <dsp:sp modelId="{D9C08A1A-2054-944E-BF97-28FD3C82A929}">
      <dsp:nvSpPr>
        <dsp:cNvPr id="0" name=""/>
        <dsp:cNvSpPr/>
      </dsp:nvSpPr>
      <dsp:spPr>
        <a:xfrm>
          <a:off x="0" y="4986493"/>
          <a:ext cx="5715000" cy="993128"/>
        </a:xfrm>
        <a:prstGeom prst="roundRect">
          <a:avLst/>
        </a:prstGeom>
        <a:solidFill>
          <a:schemeClr val="accent5">
            <a:hueOff val="-2004937"/>
            <a:satOff val="1102"/>
            <a:lumOff val="5294"/>
            <a:alphaOff val="0"/>
          </a:schemeClr>
        </a:solidFill>
        <a:ln w="25400" cap="rnd"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i="1" kern="1200" baseline="0" dirty="0">
              <a:solidFill>
                <a:srgbClr val="ECF614"/>
              </a:solidFill>
            </a:rPr>
            <a:t>Easy for a citizen to make a claim without having to do much research or testing….</a:t>
          </a:r>
          <a:endParaRPr lang="en-US" sz="2500" kern="1200" baseline="0" dirty="0">
            <a:solidFill>
              <a:srgbClr val="ECF614"/>
            </a:solidFill>
          </a:endParaRPr>
        </a:p>
      </dsp:txBody>
      <dsp:txXfrm>
        <a:off x="48481" y="5034974"/>
        <a:ext cx="5618038" cy="896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CC9B8-5806-1D47-90B6-DD76A5A9C9C0}">
      <dsp:nvSpPr>
        <dsp:cNvPr id="0" name=""/>
        <dsp:cNvSpPr/>
      </dsp:nvSpPr>
      <dsp:spPr>
        <a:xfrm>
          <a:off x="0" y="3552166"/>
          <a:ext cx="4885203" cy="2330605"/>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Exceptions – D &amp; C Red #9 from barium-based pigments in PANTONE Warm Red, glycol ethers from fountain solutions, lead and cadmium residues in metallic pigments</a:t>
          </a:r>
        </a:p>
      </dsp:txBody>
      <dsp:txXfrm>
        <a:off x="0" y="3552166"/>
        <a:ext cx="4885203" cy="2330605"/>
      </dsp:txXfrm>
    </dsp:sp>
    <dsp:sp modelId="{4C57335C-3C23-C747-826B-9C6D23958867}">
      <dsp:nvSpPr>
        <dsp:cNvPr id="0" name=""/>
        <dsp:cNvSpPr/>
      </dsp:nvSpPr>
      <dsp:spPr>
        <a:xfrm rot="10800000">
          <a:off x="0" y="2653"/>
          <a:ext cx="4885203" cy="3584471"/>
        </a:xfrm>
        <a:prstGeom prst="upArrowCallout">
          <a:avLst/>
        </a:prstGeom>
        <a:solidFill>
          <a:schemeClr val="accent2">
            <a:hueOff val="-3110148"/>
            <a:satOff val="-16453"/>
            <a:lumOff val="-627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Many Prop 65 substances have the potential to evaporate quickly or change their chemical identity during printing, and therefore may no longer be resident in the dried or cured ink: toluene, benzophenone are two examples</a:t>
          </a:r>
        </a:p>
      </dsp:txBody>
      <dsp:txXfrm rot="10800000">
        <a:off x="0" y="2653"/>
        <a:ext cx="4885203" cy="232908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endParaRPr lang="en-US" altLang="en-US"/>
          </a:p>
        </p:txBody>
      </p:sp>
      <p:sp>
        <p:nvSpPr>
          <p:cNvPr id="5" name="Footer Placeholder 4"/>
          <p:cNvSpPr>
            <a:spLocks noGrp="1"/>
          </p:cNvSpPr>
          <p:nvPr>
            <p:ph type="ftr" sz="quarter" idx="11"/>
          </p:nvPr>
        </p:nvSpPr>
        <p:spPr>
          <a:xfrm>
            <a:off x="3962399" y="5870575"/>
            <a:ext cx="4893958" cy="377825"/>
          </a:xfrm>
        </p:spPr>
        <p:txBody>
          <a:bodyPr/>
          <a:lstStyle/>
          <a:p>
            <a:endParaRPr lang="en-US" altLang="en-US"/>
          </a:p>
        </p:txBody>
      </p:sp>
      <p:sp>
        <p:nvSpPr>
          <p:cNvPr id="6" name="Slide Number Placeholder 5"/>
          <p:cNvSpPr>
            <a:spLocks noGrp="1"/>
          </p:cNvSpPr>
          <p:nvPr>
            <p:ph type="sldNum" sz="quarter" idx="12"/>
          </p:nvPr>
        </p:nvSpPr>
        <p:spPr>
          <a:xfrm>
            <a:off x="10608958" y="5870575"/>
            <a:ext cx="551167" cy="377825"/>
          </a:xfrm>
        </p:spPr>
        <p:txBody>
          <a:bodyPr/>
          <a:lstStyle/>
          <a:p>
            <a:fld id="{52EFE478-BF93-4CEE-9DC1-4030D832123E}" type="slidenum">
              <a:rPr lang="en-US" altLang="en-US" smtClean="0"/>
              <a:pPr/>
              <a:t>‹#›</a:t>
            </a:fld>
            <a:endParaRPr lang="en-US" altLang="en-US"/>
          </a:p>
        </p:txBody>
      </p:sp>
    </p:spTree>
    <p:extLst>
      <p:ext uri="{BB962C8B-B14F-4D97-AF65-F5344CB8AC3E}">
        <p14:creationId xmlns:p14="http://schemas.microsoft.com/office/powerpoint/2010/main" val="2632761411"/>
      </p:ext>
    </p:extLst>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329160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299023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112358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722844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2591165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437220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22C5D63F-FDF0-4C00-A272-82CA83303AF9}" type="slidenum">
              <a:rPr lang="en-US" altLang="en-US" smtClean="0"/>
              <a:pPr/>
              <a:t>‹#›</a:t>
            </a:fld>
            <a:endParaRPr lang="en-US" altLang="en-US"/>
          </a:p>
        </p:txBody>
      </p:sp>
      <p:sp>
        <p:nvSpPr>
          <p:cNvPr id="8" name="Title 1"/>
          <p:cNvSpPr>
            <a:spLocks noGrp="1"/>
          </p:cNvSpPr>
          <p:nvPr>
            <p:ph type="title"/>
          </p:nvPr>
        </p:nvSpPr>
        <p:spPr>
          <a:xfrm>
            <a:off x="685801" y="609600"/>
            <a:ext cx="10131425" cy="1456267"/>
          </a:xfrm>
        </p:spPr>
        <p:txBody>
          <a:bodyPr/>
          <a:lstStyle/>
          <a:p>
            <a:r>
              <a:rPr lang="en-US"/>
              <a:t>Click to edit Master title style</a:t>
            </a:r>
            <a:endParaRPr lang="en-US" dirty="0"/>
          </a:p>
        </p:txBody>
      </p:sp>
    </p:spTree>
    <p:extLst>
      <p:ext uri="{BB962C8B-B14F-4D97-AF65-F5344CB8AC3E}">
        <p14:creationId xmlns:p14="http://schemas.microsoft.com/office/powerpoint/2010/main" val="108749687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52FFC12-D10C-4A86-B056-5860E6616312}" type="slidenum">
              <a:rPr lang="en-US" altLang="en-US" smtClean="0"/>
              <a:pPr/>
              <a:t>‹#›</a:t>
            </a:fld>
            <a:endParaRPr lang="en-US" altLang="en-US"/>
          </a:p>
        </p:txBody>
      </p:sp>
    </p:spTree>
    <p:extLst>
      <p:ext uri="{BB962C8B-B14F-4D97-AF65-F5344CB8AC3E}">
        <p14:creationId xmlns:p14="http://schemas.microsoft.com/office/powerpoint/2010/main" val="156565644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05AE12BB-B008-4004-A2F4-C6F3020A61FE}" type="slidenum">
              <a:rPr lang="en-US" altLang="en-US" smtClean="0"/>
              <a:pPr/>
              <a:t>‹#›</a:t>
            </a:fld>
            <a:endParaRPr lang="en-US" altLang="en-US"/>
          </a:p>
        </p:txBody>
      </p:sp>
    </p:spTree>
    <p:extLst>
      <p:ext uri="{BB962C8B-B14F-4D97-AF65-F5344CB8AC3E}">
        <p14:creationId xmlns:p14="http://schemas.microsoft.com/office/powerpoint/2010/main" val="384255372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EE1E6B9-4CDE-4878-9D51-ADC6B1330534}" type="slidenum">
              <a:rPr lang="en-US" altLang="en-US" smtClean="0"/>
              <a:pPr/>
              <a:t>‹#›</a:t>
            </a:fld>
            <a:endParaRPr lang="en-US" altLang="en-US"/>
          </a:p>
        </p:txBody>
      </p:sp>
    </p:spTree>
    <p:extLst>
      <p:ext uri="{BB962C8B-B14F-4D97-AF65-F5344CB8AC3E}">
        <p14:creationId xmlns:p14="http://schemas.microsoft.com/office/powerpoint/2010/main" val="3175794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5AC179AD-D219-4D3A-B1DE-9888539BA99A}" type="slidenum">
              <a:rPr lang="en-US" altLang="en-US" smtClean="0"/>
              <a:pPr/>
              <a:t>‹#›</a:t>
            </a:fld>
            <a:endParaRPr lang="en-US" altLang="en-US"/>
          </a:p>
        </p:txBody>
      </p:sp>
    </p:spTree>
    <p:extLst>
      <p:ext uri="{BB962C8B-B14F-4D97-AF65-F5344CB8AC3E}">
        <p14:creationId xmlns:p14="http://schemas.microsoft.com/office/powerpoint/2010/main" val="1699025575"/>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A43F9920-10B6-4B22-9CA9-848BE36522ED}" type="slidenum">
              <a:rPr lang="en-US" altLang="en-US" smtClean="0"/>
              <a:pPr/>
              <a:t>‹#›</a:t>
            </a:fld>
            <a:endParaRPr lang="en-US" altLang="en-US"/>
          </a:p>
        </p:txBody>
      </p:sp>
    </p:spTree>
    <p:extLst>
      <p:ext uri="{BB962C8B-B14F-4D97-AF65-F5344CB8AC3E}">
        <p14:creationId xmlns:p14="http://schemas.microsoft.com/office/powerpoint/2010/main" val="36918050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D8D3405-B755-4376-8DF7-D7FA7E04A296}" type="slidenum">
              <a:rPr lang="en-US" altLang="en-US" smtClean="0"/>
              <a:pPr/>
              <a:t>‹#›</a:t>
            </a:fld>
            <a:endParaRPr lang="en-US" altLang="en-US"/>
          </a:p>
        </p:txBody>
      </p:sp>
    </p:spTree>
    <p:extLst>
      <p:ext uri="{BB962C8B-B14F-4D97-AF65-F5344CB8AC3E}">
        <p14:creationId xmlns:p14="http://schemas.microsoft.com/office/powerpoint/2010/main" val="389809828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F8DFBA90-8B8A-451D-B9C7-97394DF9DE2E}" type="slidenum">
              <a:rPr lang="en-US" altLang="en-US" smtClean="0"/>
              <a:pPr/>
              <a:t>‹#›</a:t>
            </a:fld>
            <a:endParaRPr lang="en-US" altLang="en-US"/>
          </a:p>
        </p:txBody>
      </p:sp>
    </p:spTree>
    <p:extLst>
      <p:ext uri="{BB962C8B-B14F-4D97-AF65-F5344CB8AC3E}">
        <p14:creationId xmlns:p14="http://schemas.microsoft.com/office/powerpoint/2010/main" val="149047328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651D6DD-999D-4D0D-854B-D57D660E503E}" type="slidenum">
              <a:rPr lang="en-US" altLang="en-US" smtClean="0"/>
              <a:pPr/>
              <a:t>‹#›</a:t>
            </a:fld>
            <a:endParaRPr lang="en-US" altLang="en-US"/>
          </a:p>
        </p:txBody>
      </p:sp>
    </p:spTree>
    <p:extLst>
      <p:ext uri="{BB962C8B-B14F-4D97-AF65-F5344CB8AC3E}">
        <p14:creationId xmlns:p14="http://schemas.microsoft.com/office/powerpoint/2010/main" val="85769796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894CCE0-8899-40DC-BD04-D8B1D5EEF44C}" type="slidenum">
              <a:rPr lang="en-US" altLang="en-US" smtClean="0"/>
              <a:pPr/>
              <a:t>‹#›</a:t>
            </a:fld>
            <a:endParaRPr lang="en-US" altLang="en-US"/>
          </a:p>
        </p:txBody>
      </p:sp>
    </p:spTree>
    <p:extLst>
      <p:ext uri="{BB962C8B-B14F-4D97-AF65-F5344CB8AC3E}">
        <p14:creationId xmlns:p14="http://schemas.microsoft.com/office/powerpoint/2010/main" val="342327437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lt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lt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BF885AF-EDE9-4364-B1A2-D1057096159C}" type="slidenum">
              <a:rPr lang="en-US" altLang="en-US" smtClean="0"/>
              <a:pPr/>
              <a:t>‹#›</a:t>
            </a:fld>
            <a:endParaRPr lang="en-US" altLang="en-US"/>
          </a:p>
        </p:txBody>
      </p:sp>
    </p:spTree>
    <p:extLst>
      <p:ext uri="{BB962C8B-B14F-4D97-AF65-F5344CB8AC3E}">
        <p14:creationId xmlns:p14="http://schemas.microsoft.com/office/powerpoint/2010/main" val="1551820137"/>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ransition spd="slow">
    <p:wipe/>
  </p:transition>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721AA0E-F886-479E-A611-6E23A44D4B52}"/>
              </a:ext>
            </a:extLst>
          </p:cNvPr>
          <p:cNvSpPr>
            <a:spLocks noGrp="1" noChangeArrowheads="1"/>
          </p:cNvSpPr>
          <p:nvPr>
            <p:ph type="ctrTitle"/>
          </p:nvPr>
        </p:nvSpPr>
        <p:spPr>
          <a:xfrm>
            <a:off x="3733801" y="1226973"/>
            <a:ext cx="7543800" cy="2354427"/>
          </a:xfrm>
        </p:spPr>
        <p:txBody>
          <a:bodyPr anchor="b">
            <a:normAutofit/>
          </a:bodyPr>
          <a:lstStyle/>
          <a:p>
            <a:pPr algn="l">
              <a:lnSpc>
                <a:spcPct val="90000"/>
              </a:lnSpc>
            </a:pPr>
            <a:r>
              <a:rPr lang="en-US" altLang="en-US" sz="4000" dirty="0">
                <a:solidFill>
                  <a:schemeClr val="bg1"/>
                </a:solidFill>
              </a:rPr>
              <a:t>WHAT’S UNDER THE HOOD OF PROPOSITION 65 AND ITS UPDATES?</a:t>
            </a:r>
          </a:p>
        </p:txBody>
      </p:sp>
      <p:sp>
        <p:nvSpPr>
          <p:cNvPr id="2051" name="Rectangle 3">
            <a:extLst>
              <a:ext uri="{FF2B5EF4-FFF2-40B4-BE49-F238E27FC236}">
                <a16:creationId xmlns:a16="http://schemas.microsoft.com/office/drawing/2014/main" id="{597D89AF-6425-4E52-8BEB-671A3CC16FED}"/>
              </a:ext>
            </a:extLst>
          </p:cNvPr>
          <p:cNvSpPr>
            <a:spLocks noGrp="1" noChangeArrowheads="1"/>
          </p:cNvSpPr>
          <p:nvPr>
            <p:ph type="subTitle" idx="1"/>
          </p:nvPr>
        </p:nvSpPr>
        <p:spPr>
          <a:xfrm>
            <a:off x="3886201" y="4750900"/>
            <a:ext cx="6181714" cy="1147863"/>
          </a:xfrm>
        </p:spPr>
        <p:txBody>
          <a:bodyPr anchor="t">
            <a:noAutofit/>
          </a:bodyPr>
          <a:lstStyle/>
          <a:p>
            <a:pPr algn="l"/>
            <a:r>
              <a:rPr lang="en-US" altLang="en-US" sz="2800" dirty="0">
                <a:solidFill>
                  <a:schemeClr val="bg1"/>
                </a:solidFill>
              </a:rPr>
              <a:t>Lisa Fine – Ink Systems, Inc.</a:t>
            </a:r>
          </a:p>
          <a:p>
            <a:pPr algn="l"/>
            <a:r>
              <a:rPr lang="en-US" altLang="en-US" sz="2800" dirty="0">
                <a:solidFill>
                  <a:schemeClr val="bg1"/>
                </a:solidFill>
              </a:rPr>
              <a:t>April 3, 2019</a:t>
            </a:r>
          </a:p>
        </p:txBody>
      </p:sp>
      <p:pic>
        <p:nvPicPr>
          <p:cNvPr id="3" name="Picture 2">
            <a:extLst>
              <a:ext uri="{FF2B5EF4-FFF2-40B4-BE49-F238E27FC236}">
                <a16:creationId xmlns:a16="http://schemas.microsoft.com/office/drawing/2014/main" id="{5B79245D-C21E-3747-BE4E-DA1611FA9D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9737" y="4953000"/>
            <a:ext cx="1147863" cy="1147863"/>
          </a:xfrm>
          <a:prstGeom prst="rect">
            <a:avLst/>
          </a:prstGeom>
        </p:spPr>
      </p:pic>
      <p:pic>
        <p:nvPicPr>
          <p:cNvPr id="6" name="Picture 5" descr="A close up of a logo&#13;&#10;&#13;&#10;Description automatically generated">
            <a:extLst>
              <a:ext uri="{FF2B5EF4-FFF2-40B4-BE49-F238E27FC236}">
                <a16:creationId xmlns:a16="http://schemas.microsoft.com/office/drawing/2014/main" id="{68ADF147-E477-4A42-88C9-CC16B7F691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2450341" cy="1931446"/>
          </a:xfrm>
          <a:prstGeom prst="rect">
            <a:avLst/>
          </a:prstGeom>
        </p:spPr>
      </p:pic>
    </p:spTree>
  </p:cSld>
  <p:clrMapOvr>
    <a:overrideClrMapping bg1="lt1" tx1="dk1" bg2="lt2" tx2="dk2" accent1="accent1" accent2="accent2" accent3="accent3" accent4="accent4" accent5="accent5" accent6="accent6" hlink="hlink" folHlink="folHlink"/>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958F-FEBB-E244-8B98-305A21912D3D}"/>
              </a:ext>
            </a:extLst>
          </p:cNvPr>
          <p:cNvSpPr>
            <a:spLocks noGrp="1"/>
          </p:cNvSpPr>
          <p:nvPr>
            <p:ph type="title"/>
          </p:nvPr>
        </p:nvSpPr>
        <p:spPr/>
        <p:txBody>
          <a:bodyPr/>
          <a:lstStyle/>
          <a:p>
            <a:r>
              <a:rPr lang="en-US" dirty="0"/>
              <a:t>TO THIS:</a:t>
            </a:r>
          </a:p>
        </p:txBody>
      </p:sp>
      <p:sp>
        <p:nvSpPr>
          <p:cNvPr id="5" name="TextBox 4">
            <a:extLst>
              <a:ext uri="{FF2B5EF4-FFF2-40B4-BE49-F238E27FC236}">
                <a16:creationId xmlns:a16="http://schemas.microsoft.com/office/drawing/2014/main" id="{B5B66269-2074-C448-BA40-EB43AA7ADC40}"/>
              </a:ext>
            </a:extLst>
          </p:cNvPr>
          <p:cNvSpPr txBox="1"/>
          <p:nvPr/>
        </p:nvSpPr>
        <p:spPr>
          <a:xfrm>
            <a:off x="3467374" y="2175570"/>
            <a:ext cx="6591026" cy="3539430"/>
          </a:xfrm>
          <a:prstGeom prst="rect">
            <a:avLst/>
          </a:prstGeom>
          <a:noFill/>
        </p:spPr>
        <p:txBody>
          <a:bodyPr wrap="square" rtlCol="0">
            <a:spAutoFit/>
          </a:bodyPr>
          <a:lstStyle/>
          <a:p>
            <a:r>
              <a:rPr lang="en-US" sz="2800" b="1" dirty="0"/>
              <a:t>WARNING: </a:t>
            </a:r>
            <a:r>
              <a:rPr lang="en-US" sz="2800" dirty="0"/>
              <a:t>This product contains benzophenone, a chemical known to the State of California to cause cancer, and toluene, a chemical known to the State of California to cause birth defects or other reproductive harm.  For more information, go to </a:t>
            </a:r>
            <a:r>
              <a:rPr lang="en-US" sz="2800" i="1" dirty="0">
                <a:solidFill>
                  <a:srgbClr val="FFC000"/>
                </a:solidFill>
              </a:rPr>
              <a:t>www.P65warnings.ca.gov</a:t>
            </a:r>
          </a:p>
        </p:txBody>
      </p:sp>
      <p:pic>
        <p:nvPicPr>
          <p:cNvPr id="6" name="Picture 5" descr="A close up of a logo&#13;&#10;&#13;&#10;Description automatically generated">
            <a:extLst>
              <a:ext uri="{FF2B5EF4-FFF2-40B4-BE49-F238E27FC236}">
                <a16:creationId xmlns:a16="http://schemas.microsoft.com/office/drawing/2014/main" id="{9C02EDF4-BFD5-2541-A6FC-DB7A7D12E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1973320"/>
            <a:ext cx="1266729" cy="998480"/>
          </a:xfrm>
          <a:prstGeom prst="rect">
            <a:avLst/>
          </a:prstGeom>
        </p:spPr>
      </p:pic>
    </p:spTree>
    <p:extLst>
      <p:ext uri="{BB962C8B-B14F-4D97-AF65-F5344CB8AC3E}">
        <p14:creationId xmlns:p14="http://schemas.microsoft.com/office/powerpoint/2010/main" val="274939354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2BBE3-68C5-E24F-804B-0603237E151C}"/>
              </a:ext>
            </a:extLst>
          </p:cNvPr>
          <p:cNvSpPr>
            <a:spLocks noGrp="1"/>
          </p:cNvSpPr>
          <p:nvPr>
            <p:ph type="title"/>
          </p:nvPr>
        </p:nvSpPr>
        <p:spPr>
          <a:xfrm>
            <a:off x="765175" y="609601"/>
            <a:ext cx="10131425" cy="990600"/>
          </a:xfrm>
        </p:spPr>
        <p:txBody>
          <a:bodyPr/>
          <a:lstStyle/>
          <a:p>
            <a:r>
              <a:rPr lang="en-US" dirty="0"/>
              <a:t>The Purposes of the Change</a:t>
            </a:r>
          </a:p>
        </p:txBody>
      </p:sp>
      <p:sp>
        <p:nvSpPr>
          <p:cNvPr id="3" name="Content Placeholder 2">
            <a:extLst>
              <a:ext uri="{FF2B5EF4-FFF2-40B4-BE49-F238E27FC236}">
                <a16:creationId xmlns:a16="http://schemas.microsoft.com/office/drawing/2014/main" id="{2BF88833-A9D2-D245-9CC1-FD6990387183}"/>
              </a:ext>
            </a:extLst>
          </p:cNvPr>
          <p:cNvSpPr>
            <a:spLocks noGrp="1"/>
          </p:cNvSpPr>
          <p:nvPr>
            <p:ph idx="1"/>
          </p:nvPr>
        </p:nvSpPr>
        <p:spPr>
          <a:xfrm>
            <a:off x="1943100" y="2895600"/>
            <a:ext cx="8305800" cy="1828800"/>
          </a:xfrm>
        </p:spPr>
        <p:txBody>
          <a:bodyPr>
            <a:noAutofit/>
          </a:bodyPr>
          <a:lstStyle/>
          <a:p>
            <a:r>
              <a:rPr lang="en-US" sz="2800" dirty="0"/>
              <a:t>To attempt to stem the tide of litigation and make the law less susceptible to the widespread abuses by plaintiff’s lawyers – in an effort to improve matters for those who do business in California</a:t>
            </a:r>
          </a:p>
          <a:p>
            <a:r>
              <a:rPr lang="en-US" sz="2800" dirty="0"/>
              <a:t>To make the warnings more useful to Californians by listing actual substances</a:t>
            </a:r>
          </a:p>
          <a:p>
            <a:r>
              <a:rPr lang="en-US" sz="2800" dirty="0"/>
              <a:t>To reduce the trend towards “over warning”, which dilutes the utility of the law (no penalty in providing a warning when one is not needed).</a:t>
            </a:r>
          </a:p>
        </p:txBody>
      </p:sp>
    </p:spTree>
    <p:extLst>
      <p:ext uri="{BB962C8B-B14F-4D97-AF65-F5344CB8AC3E}">
        <p14:creationId xmlns:p14="http://schemas.microsoft.com/office/powerpoint/2010/main" val="2318123560"/>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27498-388B-1F46-B806-B975EF738BD8}"/>
              </a:ext>
            </a:extLst>
          </p:cNvPr>
          <p:cNvSpPr>
            <a:spLocks noGrp="1"/>
          </p:cNvSpPr>
          <p:nvPr>
            <p:ph type="title"/>
          </p:nvPr>
        </p:nvSpPr>
        <p:spPr>
          <a:xfrm>
            <a:off x="6514200" y="838207"/>
            <a:ext cx="3754752" cy="1325563"/>
          </a:xfrm>
        </p:spPr>
        <p:txBody>
          <a:bodyPr>
            <a:normAutofit/>
          </a:bodyPr>
          <a:lstStyle/>
          <a:p>
            <a:pPr>
              <a:lnSpc>
                <a:spcPct val="90000"/>
              </a:lnSpc>
            </a:pPr>
            <a:r>
              <a:rPr lang="en-US" dirty="0"/>
              <a:t>But Did This Help????</a:t>
            </a:r>
          </a:p>
        </p:txBody>
      </p:sp>
      <p:sp>
        <p:nvSpPr>
          <p:cNvPr id="3" name="Content Placeholder 2">
            <a:extLst>
              <a:ext uri="{FF2B5EF4-FFF2-40B4-BE49-F238E27FC236}">
                <a16:creationId xmlns:a16="http://schemas.microsoft.com/office/drawing/2014/main" id="{A8DECD7E-8BC0-0B47-8A79-18549C6CA26A}"/>
              </a:ext>
            </a:extLst>
          </p:cNvPr>
          <p:cNvSpPr>
            <a:spLocks noGrp="1"/>
          </p:cNvSpPr>
          <p:nvPr>
            <p:ph idx="1"/>
          </p:nvPr>
        </p:nvSpPr>
        <p:spPr>
          <a:xfrm>
            <a:off x="6517533" y="2514600"/>
            <a:ext cx="3754752" cy="3539066"/>
          </a:xfrm>
        </p:spPr>
        <p:txBody>
          <a:bodyPr anchor="t">
            <a:normAutofit/>
          </a:bodyPr>
          <a:lstStyle/>
          <a:p>
            <a:pPr marL="0" indent="0">
              <a:buNone/>
            </a:pPr>
            <a:r>
              <a:rPr lang="en-US" sz="2800" dirty="0"/>
              <a:t>Between 8/1/2018 and 12/31/2018, there were 918 Sixty (60) Day Notices of Violation filed!</a:t>
            </a:r>
          </a:p>
          <a:p>
            <a:pPr marL="0" indent="0">
              <a:buNone/>
            </a:pPr>
            <a:endParaRPr lang="en-US" sz="2800" dirty="0"/>
          </a:p>
          <a:p>
            <a:pPr marL="0" indent="0">
              <a:buNone/>
            </a:pPr>
            <a:r>
              <a:rPr lang="en-US" sz="2800" b="1" i="1" dirty="0">
                <a:solidFill>
                  <a:srgbClr val="FFC000"/>
                </a:solidFill>
              </a:rPr>
              <a:t>Why so many…..??????</a:t>
            </a:r>
          </a:p>
          <a:p>
            <a:pPr marL="0" indent="0">
              <a:buNone/>
            </a:pPr>
            <a:endParaRPr lang="en-US" sz="1600" dirty="0"/>
          </a:p>
          <a:p>
            <a:pPr marL="0" indent="0">
              <a:buNone/>
            </a:pPr>
            <a:endParaRPr lang="en-US" sz="1600" dirty="0"/>
          </a:p>
        </p:txBody>
      </p:sp>
      <p:pic>
        <p:nvPicPr>
          <p:cNvPr id="7" name="Picture 6" descr="A drawing of a face&#13;&#10;&#13;&#10;Description automatically generated">
            <a:extLst>
              <a:ext uri="{FF2B5EF4-FFF2-40B4-BE49-F238E27FC236}">
                <a16:creationId xmlns:a16="http://schemas.microsoft.com/office/drawing/2014/main" id="{3F486505-3661-C94D-AF73-B3B3ABB67D1E}"/>
              </a:ext>
            </a:extLst>
          </p:cNvPr>
          <p:cNvPicPr>
            <a:picLocks noChangeAspect="1"/>
          </p:cNvPicPr>
          <p:nvPr/>
        </p:nvPicPr>
        <p:blipFill>
          <a:blip r:embed="rId2"/>
          <a:stretch>
            <a:fillRect/>
          </a:stretch>
        </p:blipFill>
        <p:spPr>
          <a:xfrm>
            <a:off x="1905007" y="1117518"/>
            <a:ext cx="3659013" cy="3302082"/>
          </a:xfrm>
          <a:prstGeom prst="rect">
            <a:avLst/>
          </a:prstGeom>
        </p:spPr>
      </p:pic>
    </p:spTree>
    <p:extLst>
      <p:ext uri="{BB962C8B-B14F-4D97-AF65-F5344CB8AC3E}">
        <p14:creationId xmlns:p14="http://schemas.microsoft.com/office/powerpoint/2010/main" val="2971137548"/>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78B30-2434-E947-A4C1-574610A0DA4F}"/>
              </a:ext>
            </a:extLst>
          </p:cNvPr>
          <p:cNvSpPr>
            <a:spLocks noGrp="1"/>
          </p:cNvSpPr>
          <p:nvPr>
            <p:ph type="title"/>
          </p:nvPr>
        </p:nvSpPr>
        <p:spPr>
          <a:xfrm>
            <a:off x="1295400" y="685800"/>
            <a:ext cx="3096075" cy="5105400"/>
          </a:xfrm>
        </p:spPr>
        <p:txBody>
          <a:bodyPr>
            <a:normAutofit/>
          </a:bodyPr>
          <a:lstStyle/>
          <a:p>
            <a:r>
              <a:rPr lang="en-US" dirty="0">
                <a:solidFill>
                  <a:srgbClr val="FFFFFF"/>
                </a:solidFill>
              </a:rPr>
              <a:t>Statute Leads to Abuses Not Originally Intended….</a:t>
            </a:r>
          </a:p>
        </p:txBody>
      </p:sp>
      <p:graphicFrame>
        <p:nvGraphicFramePr>
          <p:cNvPr id="5" name="Content Placeholder 2">
            <a:extLst>
              <a:ext uri="{FF2B5EF4-FFF2-40B4-BE49-F238E27FC236}">
                <a16:creationId xmlns:a16="http://schemas.microsoft.com/office/drawing/2014/main" id="{D48AE8B8-F6DC-470F-902A-0905FD690B8F}"/>
              </a:ext>
            </a:extLst>
          </p:cNvPr>
          <p:cNvGraphicFramePr>
            <a:graphicFrameLocks noGrp="1"/>
          </p:cNvGraphicFramePr>
          <p:nvPr>
            <p:ph idx="1"/>
            <p:extLst>
              <p:ext uri="{D42A27DB-BD31-4B8C-83A1-F6EECF244321}">
                <p14:modId xmlns:p14="http://schemas.microsoft.com/office/powerpoint/2010/main" val="3497322069"/>
              </p:ext>
            </p:extLst>
          </p:nvPr>
        </p:nvGraphicFramePr>
        <p:xfrm>
          <a:off x="5281612" y="381000"/>
          <a:ext cx="4869656"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981019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FF08A-5772-1B4D-8D77-C342F66D1AB6}"/>
              </a:ext>
            </a:extLst>
          </p:cNvPr>
          <p:cNvSpPr>
            <a:spLocks noGrp="1"/>
          </p:cNvSpPr>
          <p:nvPr>
            <p:ph type="title"/>
          </p:nvPr>
        </p:nvSpPr>
        <p:spPr>
          <a:xfrm>
            <a:off x="1371600" y="685800"/>
            <a:ext cx="3657600" cy="5105400"/>
          </a:xfrm>
        </p:spPr>
        <p:txBody>
          <a:bodyPr>
            <a:normAutofit/>
          </a:bodyPr>
          <a:lstStyle/>
          <a:p>
            <a:r>
              <a:rPr lang="en-US" sz="3200" dirty="0">
                <a:solidFill>
                  <a:srgbClr val="FFFFFF"/>
                </a:solidFill>
              </a:rPr>
              <a:t>The Big Bounty Hunters – Plaintiffs - Corporations</a:t>
            </a:r>
          </a:p>
        </p:txBody>
      </p:sp>
      <p:graphicFrame>
        <p:nvGraphicFramePr>
          <p:cNvPr id="5" name="Content Placeholder 2">
            <a:extLst>
              <a:ext uri="{FF2B5EF4-FFF2-40B4-BE49-F238E27FC236}">
                <a16:creationId xmlns:a16="http://schemas.microsoft.com/office/drawing/2014/main" id="{D58DC3BE-A158-410D-8891-22F24A1CF4AC}"/>
              </a:ext>
            </a:extLst>
          </p:cNvPr>
          <p:cNvGraphicFramePr>
            <a:graphicFrameLocks noGrp="1"/>
          </p:cNvGraphicFramePr>
          <p:nvPr>
            <p:ph idx="1"/>
            <p:extLst>
              <p:ext uri="{D42A27DB-BD31-4B8C-83A1-F6EECF244321}">
                <p14:modId xmlns:p14="http://schemas.microsoft.com/office/powerpoint/2010/main" val="3875804156"/>
              </p:ext>
            </p:extLst>
          </p:nvPr>
        </p:nvGraphicFramePr>
        <p:xfrm>
          <a:off x="4495800" y="685800"/>
          <a:ext cx="5655468" cy="563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825249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1DC5D-1EA8-7C4A-AD9D-5A688E3056CB}"/>
              </a:ext>
            </a:extLst>
          </p:cNvPr>
          <p:cNvSpPr>
            <a:spLocks noGrp="1"/>
          </p:cNvSpPr>
          <p:nvPr>
            <p:ph type="title"/>
          </p:nvPr>
        </p:nvSpPr>
        <p:spPr/>
        <p:txBody>
          <a:bodyPr/>
          <a:lstStyle/>
          <a:p>
            <a:r>
              <a:rPr lang="en-US" dirty="0"/>
              <a:t>Who ARE These Corporations?</a:t>
            </a:r>
          </a:p>
        </p:txBody>
      </p:sp>
      <p:sp>
        <p:nvSpPr>
          <p:cNvPr id="3" name="Content Placeholder 2">
            <a:extLst>
              <a:ext uri="{FF2B5EF4-FFF2-40B4-BE49-F238E27FC236}">
                <a16:creationId xmlns:a16="http://schemas.microsoft.com/office/drawing/2014/main" id="{298C3E30-A049-6C4B-91EF-007EDABC2DAB}"/>
              </a:ext>
            </a:extLst>
          </p:cNvPr>
          <p:cNvSpPr>
            <a:spLocks noGrp="1"/>
          </p:cNvSpPr>
          <p:nvPr>
            <p:ph idx="1"/>
          </p:nvPr>
        </p:nvSpPr>
        <p:spPr>
          <a:xfrm>
            <a:off x="1674813" y="1983316"/>
            <a:ext cx="8153400" cy="4188883"/>
          </a:xfrm>
        </p:spPr>
        <p:txBody>
          <a:bodyPr>
            <a:normAutofit/>
          </a:bodyPr>
          <a:lstStyle/>
          <a:p>
            <a:r>
              <a:rPr lang="en-US" sz="2800" dirty="0"/>
              <a:t>Many are just fronts for opportunistic individuals – no actual websites or product</a:t>
            </a:r>
          </a:p>
          <a:p>
            <a:r>
              <a:rPr lang="en-US" sz="2800" dirty="0"/>
              <a:t>Searching their names brings up all the lawsuits filed against California corporations as a primary result</a:t>
            </a:r>
          </a:p>
          <a:p>
            <a:r>
              <a:rPr lang="en-US" sz="2800" dirty="0"/>
              <a:t>Business locations are often private residences with no actual employees</a:t>
            </a:r>
          </a:p>
          <a:p>
            <a:r>
              <a:rPr lang="en-US" sz="2800" dirty="0"/>
              <a:t>Principals are often involved in unrelated businesses – Prop 65 bounty hunting is a side gig</a:t>
            </a:r>
          </a:p>
        </p:txBody>
      </p:sp>
    </p:spTree>
    <p:extLst>
      <p:ext uri="{BB962C8B-B14F-4D97-AF65-F5344CB8AC3E}">
        <p14:creationId xmlns:p14="http://schemas.microsoft.com/office/powerpoint/2010/main" val="217170907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27EC-0B17-CC41-9A19-80721B159661}"/>
              </a:ext>
            </a:extLst>
          </p:cNvPr>
          <p:cNvSpPr>
            <a:spLocks noGrp="1"/>
          </p:cNvSpPr>
          <p:nvPr>
            <p:ph type="title"/>
          </p:nvPr>
        </p:nvSpPr>
        <p:spPr>
          <a:xfrm>
            <a:off x="685801" y="304800"/>
            <a:ext cx="10131425" cy="914400"/>
          </a:xfrm>
        </p:spPr>
        <p:txBody>
          <a:bodyPr/>
          <a:lstStyle/>
          <a:p>
            <a:r>
              <a:rPr lang="en-US" dirty="0"/>
              <a:t>The Big Bounty Hunters - Individuals</a:t>
            </a:r>
          </a:p>
        </p:txBody>
      </p:sp>
      <p:sp>
        <p:nvSpPr>
          <p:cNvPr id="3" name="Content Placeholder 2">
            <a:extLst>
              <a:ext uri="{FF2B5EF4-FFF2-40B4-BE49-F238E27FC236}">
                <a16:creationId xmlns:a16="http://schemas.microsoft.com/office/drawing/2014/main" id="{C6C64B80-8A83-F74E-A8A4-BE8C28A333C2}"/>
              </a:ext>
            </a:extLst>
          </p:cNvPr>
          <p:cNvSpPr>
            <a:spLocks noGrp="1"/>
          </p:cNvSpPr>
          <p:nvPr>
            <p:ph idx="1"/>
          </p:nvPr>
        </p:nvSpPr>
        <p:spPr>
          <a:xfrm>
            <a:off x="2093913" y="1143000"/>
            <a:ext cx="7278687" cy="5410200"/>
          </a:xfrm>
        </p:spPr>
        <p:txBody>
          <a:bodyPr>
            <a:noAutofit/>
          </a:bodyPr>
          <a:lstStyle/>
          <a:p>
            <a:r>
              <a:rPr lang="en-US" sz="2800" dirty="0"/>
              <a:t>Anthony </a:t>
            </a:r>
            <a:r>
              <a:rPr lang="en-US" sz="2800" dirty="0" err="1"/>
              <a:t>Ferreiro</a:t>
            </a:r>
            <a:r>
              <a:rPr lang="en-US" sz="2800" dirty="0"/>
              <a:t>, Gabriel Espinosa, </a:t>
            </a:r>
            <a:r>
              <a:rPr lang="en-US" sz="2800" dirty="0" err="1"/>
              <a:t>Ema</a:t>
            </a:r>
            <a:r>
              <a:rPr lang="en-US" sz="2800" dirty="0"/>
              <a:t> Bell, </a:t>
            </a:r>
            <a:r>
              <a:rPr lang="en-US" sz="2800" dirty="0" err="1"/>
              <a:t>Precila</a:t>
            </a:r>
            <a:r>
              <a:rPr lang="en-US" sz="2800" dirty="0"/>
              <a:t> </a:t>
            </a:r>
            <a:r>
              <a:rPr lang="en-US" sz="2800" dirty="0" err="1"/>
              <a:t>Balabbo</a:t>
            </a:r>
            <a:r>
              <a:rPr lang="en-US" sz="2800" dirty="0"/>
              <a:t> – through one attorney, account for 170 filings in the period 8/1/2018 – 12/31/2018!!!</a:t>
            </a:r>
          </a:p>
          <a:p>
            <a:r>
              <a:rPr lang="en-US" sz="2800" dirty="0"/>
              <a:t>Kim Embry (46)</a:t>
            </a:r>
          </a:p>
          <a:p>
            <a:r>
              <a:rPr lang="en-US" sz="2800" dirty="0"/>
              <a:t>Laurence </a:t>
            </a:r>
            <a:r>
              <a:rPr lang="en-US" sz="2800" dirty="0" err="1"/>
              <a:t>Vinocur</a:t>
            </a:r>
            <a:r>
              <a:rPr lang="en-US" sz="2800" dirty="0"/>
              <a:t> (45)</a:t>
            </a:r>
          </a:p>
          <a:p>
            <a:r>
              <a:rPr lang="en-US" sz="2800" dirty="0" err="1"/>
              <a:t>Kingpun</a:t>
            </a:r>
            <a:r>
              <a:rPr lang="en-US" sz="2800" dirty="0"/>
              <a:t> Cheng (36)</a:t>
            </a:r>
          </a:p>
          <a:p>
            <a:r>
              <a:rPr lang="en-US" sz="2800" dirty="0"/>
              <a:t>Amy Chamberlin (21)</a:t>
            </a:r>
          </a:p>
          <a:p>
            <a:r>
              <a:rPr lang="en-US" sz="2800" dirty="0"/>
              <a:t>Susan </a:t>
            </a:r>
            <a:r>
              <a:rPr lang="en-US" sz="2800" dirty="0" err="1"/>
              <a:t>Davia</a:t>
            </a:r>
            <a:r>
              <a:rPr lang="en-US" sz="2800" dirty="0"/>
              <a:t> (15)</a:t>
            </a:r>
          </a:p>
          <a:p>
            <a:r>
              <a:rPr lang="en-US" sz="2800" dirty="0"/>
              <a:t>Sara Hammond (13)</a:t>
            </a:r>
          </a:p>
        </p:txBody>
      </p:sp>
    </p:spTree>
    <p:extLst>
      <p:ext uri="{BB962C8B-B14F-4D97-AF65-F5344CB8AC3E}">
        <p14:creationId xmlns:p14="http://schemas.microsoft.com/office/powerpoint/2010/main" val="318508077"/>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FBB4-684E-3044-AEF1-6FA0A4921B06}"/>
              </a:ext>
            </a:extLst>
          </p:cNvPr>
          <p:cNvSpPr>
            <a:spLocks noGrp="1"/>
          </p:cNvSpPr>
          <p:nvPr>
            <p:ph type="title"/>
          </p:nvPr>
        </p:nvSpPr>
        <p:spPr>
          <a:xfrm>
            <a:off x="685801" y="381000"/>
            <a:ext cx="10131425" cy="838200"/>
          </a:xfrm>
        </p:spPr>
        <p:txBody>
          <a:bodyPr/>
          <a:lstStyle/>
          <a:p>
            <a:r>
              <a:rPr lang="en-US" dirty="0"/>
              <a:t>The Big Bounty Hunters – Their Attorneys</a:t>
            </a:r>
          </a:p>
        </p:txBody>
      </p:sp>
      <p:sp>
        <p:nvSpPr>
          <p:cNvPr id="3" name="Content Placeholder 2">
            <a:extLst>
              <a:ext uri="{FF2B5EF4-FFF2-40B4-BE49-F238E27FC236}">
                <a16:creationId xmlns:a16="http://schemas.microsoft.com/office/drawing/2014/main" id="{0196A022-4D67-B043-8B18-83065139831C}"/>
              </a:ext>
            </a:extLst>
          </p:cNvPr>
          <p:cNvSpPr>
            <a:spLocks noGrp="1"/>
          </p:cNvSpPr>
          <p:nvPr>
            <p:ph idx="1"/>
          </p:nvPr>
        </p:nvSpPr>
        <p:spPr>
          <a:xfrm>
            <a:off x="2055813" y="1752599"/>
            <a:ext cx="7391400" cy="4495799"/>
          </a:xfrm>
        </p:spPr>
        <p:txBody>
          <a:bodyPr>
            <a:noAutofit/>
          </a:bodyPr>
          <a:lstStyle/>
          <a:p>
            <a:r>
              <a:rPr lang="en-US" sz="2800" dirty="0" err="1"/>
              <a:t>Custodio</a:t>
            </a:r>
            <a:r>
              <a:rPr lang="en-US" sz="2800" dirty="0"/>
              <a:t> &amp; Dubey, LLP (157)</a:t>
            </a:r>
          </a:p>
          <a:p>
            <a:r>
              <a:rPr lang="en-US" sz="2800" dirty="0"/>
              <a:t>Evan J. Smith, Esq. (170)</a:t>
            </a:r>
          </a:p>
          <a:p>
            <a:r>
              <a:rPr lang="en-US" sz="2800" dirty="0" err="1"/>
              <a:t>Yeroushalmi</a:t>
            </a:r>
            <a:r>
              <a:rPr lang="en-US" sz="2800" dirty="0"/>
              <a:t> &amp; </a:t>
            </a:r>
            <a:r>
              <a:rPr lang="en-US" sz="2800" dirty="0" err="1"/>
              <a:t>Yeroushalmi</a:t>
            </a:r>
            <a:r>
              <a:rPr lang="en-US" sz="2800" dirty="0"/>
              <a:t> (127)</a:t>
            </a:r>
          </a:p>
          <a:p>
            <a:r>
              <a:rPr lang="en-US" sz="2800" dirty="0"/>
              <a:t>Clifford A. </a:t>
            </a:r>
            <a:r>
              <a:rPr lang="en-US" sz="2800" dirty="0" err="1"/>
              <a:t>Chanler</a:t>
            </a:r>
            <a:r>
              <a:rPr lang="en-US" sz="2800" dirty="0"/>
              <a:t> (42)</a:t>
            </a:r>
          </a:p>
          <a:p>
            <a:r>
              <a:rPr lang="en-US" sz="2800" dirty="0"/>
              <a:t>Jonathan M. </a:t>
            </a:r>
            <a:r>
              <a:rPr lang="en-US" sz="2800" dirty="0" err="1"/>
              <a:t>Genish</a:t>
            </a:r>
            <a:r>
              <a:rPr lang="en-US" sz="2800" dirty="0"/>
              <a:t> (44)</a:t>
            </a:r>
          </a:p>
          <a:p>
            <a:r>
              <a:rPr lang="en-US" sz="2800" dirty="0"/>
              <a:t>Parker A. Smith (36)</a:t>
            </a:r>
          </a:p>
          <a:p>
            <a:r>
              <a:rPr lang="en-US" sz="2800" dirty="0"/>
              <a:t>Glick Law Group (28)</a:t>
            </a:r>
          </a:p>
          <a:p>
            <a:r>
              <a:rPr lang="en-US" sz="2800" dirty="0"/>
              <a:t>Daniel N. Greenbaum, Esq. (37)</a:t>
            </a:r>
          </a:p>
          <a:p>
            <a:r>
              <a:rPr lang="en-US" sz="2800" dirty="0" err="1"/>
              <a:t>Kawahito</a:t>
            </a:r>
            <a:r>
              <a:rPr lang="en-US" sz="2800" dirty="0"/>
              <a:t> Law Group APC (26)</a:t>
            </a:r>
          </a:p>
        </p:txBody>
      </p:sp>
    </p:spTree>
    <p:extLst>
      <p:ext uri="{BB962C8B-B14F-4D97-AF65-F5344CB8AC3E}">
        <p14:creationId xmlns:p14="http://schemas.microsoft.com/office/powerpoint/2010/main" val="195567063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69FD-7341-5E44-948B-F28934C602BA}"/>
              </a:ext>
            </a:extLst>
          </p:cNvPr>
          <p:cNvSpPr>
            <a:spLocks noGrp="1"/>
          </p:cNvSpPr>
          <p:nvPr>
            <p:ph type="title"/>
          </p:nvPr>
        </p:nvSpPr>
        <p:spPr>
          <a:xfrm>
            <a:off x="1447800" y="712269"/>
            <a:ext cx="3311913" cy="5502264"/>
          </a:xfrm>
        </p:spPr>
        <p:txBody>
          <a:bodyPr>
            <a:normAutofit/>
          </a:bodyPr>
          <a:lstStyle/>
          <a:p>
            <a:r>
              <a:rPr lang="en-US" sz="3700" dirty="0">
                <a:solidFill>
                  <a:srgbClr val="FFFFFF"/>
                </a:solidFill>
              </a:rPr>
              <a:t>A Lucrative Endeavor!</a:t>
            </a:r>
          </a:p>
        </p:txBody>
      </p:sp>
      <p:graphicFrame>
        <p:nvGraphicFramePr>
          <p:cNvPr id="5" name="Content Placeholder 2">
            <a:extLst>
              <a:ext uri="{FF2B5EF4-FFF2-40B4-BE49-F238E27FC236}">
                <a16:creationId xmlns:a16="http://schemas.microsoft.com/office/drawing/2014/main" id="{974DF550-C019-492D-BC6A-6674C364380D}"/>
              </a:ext>
            </a:extLst>
          </p:cNvPr>
          <p:cNvGraphicFramePr>
            <a:graphicFrameLocks noGrp="1"/>
          </p:cNvGraphicFramePr>
          <p:nvPr>
            <p:ph idx="1"/>
            <p:extLst>
              <p:ext uri="{D42A27DB-BD31-4B8C-83A1-F6EECF244321}">
                <p14:modId xmlns:p14="http://schemas.microsoft.com/office/powerpoint/2010/main" val="4273681150"/>
              </p:ext>
            </p:extLst>
          </p:nvPr>
        </p:nvGraphicFramePr>
        <p:xfrm>
          <a:off x="4759713" y="304801"/>
          <a:ext cx="6365487" cy="6248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765171"/>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D6D3-3D46-0243-89E3-EFB46B481D1B}"/>
              </a:ext>
            </a:extLst>
          </p:cNvPr>
          <p:cNvSpPr>
            <a:spLocks noGrp="1"/>
          </p:cNvSpPr>
          <p:nvPr>
            <p:ph type="title"/>
          </p:nvPr>
        </p:nvSpPr>
        <p:spPr>
          <a:xfrm>
            <a:off x="762000" y="609600"/>
            <a:ext cx="9021587" cy="544913"/>
          </a:xfrm>
        </p:spPr>
        <p:txBody>
          <a:bodyPr>
            <a:normAutofit fontScale="90000"/>
          </a:bodyPr>
          <a:lstStyle/>
          <a:p>
            <a:r>
              <a:rPr lang="en-US" sz="3500" dirty="0">
                <a:solidFill>
                  <a:srgbClr val="FFFFFF"/>
                </a:solidFill>
              </a:rPr>
              <a:t>Bounty Hunters – Why They Win</a:t>
            </a:r>
          </a:p>
        </p:txBody>
      </p:sp>
      <p:sp>
        <p:nvSpPr>
          <p:cNvPr id="3" name="Content Placeholder 2">
            <a:extLst>
              <a:ext uri="{FF2B5EF4-FFF2-40B4-BE49-F238E27FC236}">
                <a16:creationId xmlns:a16="http://schemas.microsoft.com/office/drawing/2014/main" id="{E605C7E2-FE4C-3A4C-ADB5-B253668D5973}"/>
              </a:ext>
            </a:extLst>
          </p:cNvPr>
          <p:cNvSpPr>
            <a:spLocks noGrp="1"/>
          </p:cNvSpPr>
          <p:nvPr>
            <p:ph idx="1"/>
          </p:nvPr>
        </p:nvSpPr>
        <p:spPr>
          <a:xfrm>
            <a:off x="2057400" y="1219200"/>
            <a:ext cx="8077200" cy="5334000"/>
          </a:xfrm>
        </p:spPr>
        <p:txBody>
          <a:bodyPr>
            <a:normAutofit/>
          </a:bodyPr>
          <a:lstStyle/>
          <a:p>
            <a:pPr marL="0" indent="0">
              <a:buNone/>
            </a:pPr>
            <a:r>
              <a:rPr lang="en-US" sz="2800" dirty="0"/>
              <a:t>The burden of proof here is on the defendant to prove that they are not in violation or if they do have a substance, that it is at a safe level – a tough and expensive road! (safe harbor limits do not translate to actual concentrations!)……..</a:t>
            </a:r>
          </a:p>
          <a:p>
            <a:pPr marL="0" indent="0">
              <a:buNone/>
            </a:pPr>
            <a:r>
              <a:rPr lang="en-US" sz="2800" dirty="0"/>
              <a:t>Plaintiffs and their attorneys know it, and monetary settlements are frequent as a result…….</a:t>
            </a:r>
          </a:p>
          <a:p>
            <a:pPr marL="0" indent="0">
              <a:buNone/>
            </a:pPr>
            <a:r>
              <a:rPr lang="en-US" sz="2800" dirty="0"/>
              <a:t>Bounty hunter gets 25% of the penalties; attorneys get their expenses paid for minimal work.  The State of California (specifically, OEHHA) gets 75% of the settlement/judgment penalties….meaning…..</a:t>
            </a:r>
          </a:p>
        </p:txBody>
      </p:sp>
    </p:spTree>
    <p:extLst>
      <p:ext uri="{BB962C8B-B14F-4D97-AF65-F5344CB8AC3E}">
        <p14:creationId xmlns:p14="http://schemas.microsoft.com/office/powerpoint/2010/main" val="355344228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0E07-0A09-F44E-8C89-653C64840CBD}"/>
              </a:ext>
            </a:extLst>
          </p:cNvPr>
          <p:cNvSpPr>
            <a:spLocks noGrp="1"/>
          </p:cNvSpPr>
          <p:nvPr>
            <p:ph type="title"/>
          </p:nvPr>
        </p:nvSpPr>
        <p:spPr>
          <a:xfrm>
            <a:off x="685801" y="609601"/>
            <a:ext cx="10131425" cy="923330"/>
          </a:xfrm>
        </p:spPr>
        <p:txBody>
          <a:bodyPr/>
          <a:lstStyle/>
          <a:p>
            <a:r>
              <a:rPr lang="en-US" dirty="0"/>
              <a:t>The Moral of the Story</a:t>
            </a:r>
          </a:p>
        </p:txBody>
      </p:sp>
      <p:pic>
        <p:nvPicPr>
          <p:cNvPr id="5" name="Picture 4">
            <a:extLst>
              <a:ext uri="{FF2B5EF4-FFF2-40B4-BE49-F238E27FC236}">
                <a16:creationId xmlns:a16="http://schemas.microsoft.com/office/drawing/2014/main" id="{A01C6470-C522-9942-8314-AE8E7E252BEC}"/>
              </a:ext>
            </a:extLst>
          </p:cNvPr>
          <p:cNvPicPr>
            <a:picLocks noChangeAspect="1"/>
          </p:cNvPicPr>
          <p:nvPr/>
        </p:nvPicPr>
        <p:blipFill>
          <a:blip r:embed="rId2"/>
          <a:stretch>
            <a:fillRect/>
          </a:stretch>
        </p:blipFill>
        <p:spPr>
          <a:xfrm>
            <a:off x="5412554" y="3124200"/>
            <a:ext cx="4762500" cy="2667000"/>
          </a:xfrm>
          <a:prstGeom prst="rect">
            <a:avLst/>
          </a:prstGeom>
        </p:spPr>
      </p:pic>
      <p:sp>
        <p:nvSpPr>
          <p:cNvPr id="6" name="TextBox 5">
            <a:extLst>
              <a:ext uri="{FF2B5EF4-FFF2-40B4-BE49-F238E27FC236}">
                <a16:creationId xmlns:a16="http://schemas.microsoft.com/office/drawing/2014/main" id="{83E6FB2B-B32C-2347-A6D4-E57BDBC61CE1}"/>
              </a:ext>
            </a:extLst>
          </p:cNvPr>
          <p:cNvSpPr txBox="1"/>
          <p:nvPr/>
        </p:nvSpPr>
        <p:spPr>
          <a:xfrm>
            <a:off x="1998553" y="3857535"/>
            <a:ext cx="3395608" cy="1200329"/>
          </a:xfrm>
          <a:prstGeom prst="rect">
            <a:avLst/>
          </a:prstGeom>
          <a:noFill/>
        </p:spPr>
        <p:txBody>
          <a:bodyPr wrap="square" rtlCol="0">
            <a:spAutoFit/>
          </a:bodyPr>
          <a:lstStyle/>
          <a:p>
            <a:r>
              <a:rPr lang="en-US" i="1" dirty="0"/>
              <a:t>[Derived from St Bernard of Clairvaux (1091 – 1153) “</a:t>
            </a:r>
            <a:r>
              <a:rPr lang="fr" i="1" dirty="0"/>
              <a:t>L'enfer est plein de bonnes volontés ou désirs »]</a:t>
            </a:r>
            <a:endParaRPr lang="en-US" i="1" dirty="0"/>
          </a:p>
        </p:txBody>
      </p:sp>
      <p:sp>
        <p:nvSpPr>
          <p:cNvPr id="4" name="TextBox 3">
            <a:extLst>
              <a:ext uri="{FF2B5EF4-FFF2-40B4-BE49-F238E27FC236}">
                <a16:creationId xmlns:a16="http://schemas.microsoft.com/office/drawing/2014/main" id="{F8D8E6F6-E7FA-294C-AF63-B2861B8FFF66}"/>
              </a:ext>
            </a:extLst>
          </p:cNvPr>
          <p:cNvSpPr txBox="1"/>
          <p:nvPr/>
        </p:nvSpPr>
        <p:spPr>
          <a:xfrm>
            <a:off x="0" y="1981200"/>
            <a:ext cx="12191999" cy="646331"/>
          </a:xfrm>
          <a:prstGeom prst="rect">
            <a:avLst/>
          </a:prstGeom>
          <a:noFill/>
        </p:spPr>
        <p:txBody>
          <a:bodyPr wrap="square" rtlCol="0">
            <a:spAutoFit/>
          </a:bodyPr>
          <a:lstStyle/>
          <a:p>
            <a:pPr algn="ctr"/>
            <a:r>
              <a:rPr lang="en-US" sz="3600" dirty="0"/>
              <a:t>The road to hell is paved with good intentions</a:t>
            </a:r>
          </a:p>
        </p:txBody>
      </p:sp>
    </p:spTree>
    <p:extLst>
      <p:ext uri="{BB962C8B-B14F-4D97-AF65-F5344CB8AC3E}">
        <p14:creationId xmlns:p14="http://schemas.microsoft.com/office/powerpoint/2010/main" val="284860306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E19-8F50-BC4C-B88C-83500F1BDA29}"/>
              </a:ext>
            </a:extLst>
          </p:cNvPr>
          <p:cNvSpPr>
            <a:spLocks noGrp="1"/>
          </p:cNvSpPr>
          <p:nvPr>
            <p:ph type="title"/>
          </p:nvPr>
        </p:nvSpPr>
        <p:spPr>
          <a:xfrm>
            <a:off x="838200" y="838200"/>
            <a:ext cx="9601200" cy="609593"/>
          </a:xfrm>
        </p:spPr>
        <p:txBody>
          <a:bodyPr>
            <a:normAutofit fontScale="90000"/>
          </a:bodyPr>
          <a:lstStyle/>
          <a:p>
            <a:r>
              <a:rPr lang="en-US" sz="4100" dirty="0"/>
              <a:t>Everyone Wins!  Except…..</a:t>
            </a:r>
          </a:p>
        </p:txBody>
      </p:sp>
      <p:sp>
        <p:nvSpPr>
          <p:cNvPr id="3" name="Content Placeholder 2">
            <a:extLst>
              <a:ext uri="{FF2B5EF4-FFF2-40B4-BE49-F238E27FC236}">
                <a16:creationId xmlns:a16="http://schemas.microsoft.com/office/drawing/2014/main" id="{969EC7E0-44F3-9040-95FF-F04CE5767B97}"/>
              </a:ext>
            </a:extLst>
          </p:cNvPr>
          <p:cNvSpPr>
            <a:spLocks noGrp="1"/>
          </p:cNvSpPr>
          <p:nvPr>
            <p:ph idx="1"/>
          </p:nvPr>
        </p:nvSpPr>
        <p:spPr>
          <a:xfrm>
            <a:off x="5334000" y="1676400"/>
            <a:ext cx="5297593" cy="4419600"/>
          </a:xfrm>
        </p:spPr>
        <p:txBody>
          <a:bodyPr anchor="ctr">
            <a:noAutofit/>
          </a:bodyPr>
          <a:lstStyle/>
          <a:p>
            <a:r>
              <a:rPr lang="en-US" sz="2800" dirty="0"/>
              <a:t>The business owner and its employees</a:t>
            </a:r>
          </a:p>
          <a:p>
            <a:r>
              <a:rPr lang="en-US" sz="2800" dirty="0"/>
              <a:t>The </a:t>
            </a:r>
            <a:r>
              <a:rPr lang="en-US" sz="2800" i="1" dirty="0"/>
              <a:t>citizens</a:t>
            </a:r>
            <a:r>
              <a:rPr lang="en-US" sz="2800" dirty="0"/>
              <a:t> of the State of California, whose court systems are overwhelmed with Proposition 65 cases miring up the works!!!</a:t>
            </a:r>
          </a:p>
        </p:txBody>
      </p:sp>
      <p:pic>
        <p:nvPicPr>
          <p:cNvPr id="7" name="Graphic 6" descr="Gavel">
            <a:extLst>
              <a:ext uri="{FF2B5EF4-FFF2-40B4-BE49-F238E27FC236}">
                <a16:creationId xmlns:a16="http://schemas.microsoft.com/office/drawing/2014/main" id="{AA7464F5-FBDF-48B4-A687-4410624D3F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63490" y="2079067"/>
            <a:ext cx="3026740" cy="3026740"/>
          </a:xfrm>
          <a:prstGeom prst="rect">
            <a:avLst/>
          </a:prstGeom>
        </p:spPr>
      </p:pic>
    </p:spTree>
    <p:extLst>
      <p:ext uri="{BB962C8B-B14F-4D97-AF65-F5344CB8AC3E}">
        <p14:creationId xmlns:p14="http://schemas.microsoft.com/office/powerpoint/2010/main" val="1525207312"/>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0A6B5-584C-CC4C-A6A7-93ECD6B7DE0F}"/>
              </a:ext>
            </a:extLst>
          </p:cNvPr>
          <p:cNvSpPr>
            <a:spLocks noGrp="1"/>
          </p:cNvSpPr>
          <p:nvPr>
            <p:ph type="title"/>
          </p:nvPr>
        </p:nvSpPr>
        <p:spPr>
          <a:xfrm>
            <a:off x="1600208" y="685800"/>
            <a:ext cx="2618171" cy="5105400"/>
          </a:xfrm>
        </p:spPr>
        <p:txBody>
          <a:bodyPr>
            <a:normAutofit/>
          </a:bodyPr>
          <a:lstStyle/>
          <a:p>
            <a:r>
              <a:rPr lang="en-US" sz="3500" dirty="0">
                <a:solidFill>
                  <a:srgbClr val="FFFFFF"/>
                </a:solidFill>
              </a:rPr>
              <a:t>Low Hanging Fruit….</a:t>
            </a:r>
          </a:p>
        </p:txBody>
      </p:sp>
      <p:graphicFrame>
        <p:nvGraphicFramePr>
          <p:cNvPr id="5" name="Content Placeholder 2">
            <a:extLst>
              <a:ext uri="{FF2B5EF4-FFF2-40B4-BE49-F238E27FC236}">
                <a16:creationId xmlns:a16="http://schemas.microsoft.com/office/drawing/2014/main" id="{40E4D04D-A091-4CD2-BE66-592301F2EE5E}"/>
              </a:ext>
            </a:extLst>
          </p:cNvPr>
          <p:cNvGraphicFramePr>
            <a:graphicFrameLocks noGrp="1"/>
          </p:cNvGraphicFramePr>
          <p:nvPr>
            <p:ph idx="1"/>
            <p:extLst>
              <p:ext uri="{D42A27DB-BD31-4B8C-83A1-F6EECF244321}">
                <p14:modId xmlns:p14="http://schemas.microsoft.com/office/powerpoint/2010/main" val="1466628807"/>
              </p:ext>
            </p:extLst>
          </p:nvPr>
        </p:nvGraphicFramePr>
        <p:xfrm>
          <a:off x="4724400" y="76200"/>
          <a:ext cx="5715000"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901471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93A1-8567-624E-9D8C-15307EF46A12}"/>
              </a:ext>
            </a:extLst>
          </p:cNvPr>
          <p:cNvSpPr>
            <a:spLocks noGrp="1"/>
          </p:cNvSpPr>
          <p:nvPr>
            <p:ph type="title"/>
          </p:nvPr>
        </p:nvSpPr>
        <p:spPr>
          <a:xfrm>
            <a:off x="1524000" y="1012004"/>
            <a:ext cx="3209397" cy="4795408"/>
          </a:xfrm>
        </p:spPr>
        <p:txBody>
          <a:bodyPr>
            <a:normAutofit/>
          </a:bodyPr>
          <a:lstStyle/>
          <a:p>
            <a:r>
              <a:rPr lang="en-US" sz="4000" dirty="0">
                <a:solidFill>
                  <a:srgbClr val="FFFFFF"/>
                </a:solidFill>
              </a:rPr>
              <a:t>Package Printing</a:t>
            </a:r>
          </a:p>
        </p:txBody>
      </p:sp>
      <p:graphicFrame>
        <p:nvGraphicFramePr>
          <p:cNvPr id="5" name="Content Placeholder 2">
            <a:extLst>
              <a:ext uri="{FF2B5EF4-FFF2-40B4-BE49-F238E27FC236}">
                <a16:creationId xmlns:a16="http://schemas.microsoft.com/office/drawing/2014/main" id="{8151405F-515F-4BF5-8856-DB1BFBF5C6A4}"/>
              </a:ext>
            </a:extLst>
          </p:cNvPr>
          <p:cNvGraphicFramePr>
            <a:graphicFrameLocks noGrp="1"/>
          </p:cNvGraphicFramePr>
          <p:nvPr>
            <p:ph idx="1"/>
            <p:extLst>
              <p:ext uri="{D42A27DB-BD31-4B8C-83A1-F6EECF244321}">
                <p14:modId xmlns:p14="http://schemas.microsoft.com/office/powerpoint/2010/main" val="2532960337"/>
              </p:ext>
            </p:extLst>
          </p:nvPr>
        </p:nvGraphicFramePr>
        <p:xfrm>
          <a:off x="5419732"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702596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D284D-C7B3-E049-9040-5E797002D1F3}"/>
              </a:ext>
            </a:extLst>
          </p:cNvPr>
          <p:cNvSpPr>
            <a:spLocks noGrp="1"/>
          </p:cNvSpPr>
          <p:nvPr>
            <p:ph type="title"/>
          </p:nvPr>
        </p:nvSpPr>
        <p:spPr>
          <a:xfrm>
            <a:off x="685800" y="914400"/>
            <a:ext cx="10972799" cy="914400"/>
          </a:xfrm>
        </p:spPr>
        <p:txBody>
          <a:bodyPr>
            <a:normAutofit/>
          </a:bodyPr>
          <a:lstStyle/>
          <a:p>
            <a:r>
              <a:rPr lang="en-US" sz="3600" dirty="0"/>
              <a:t>A Standard of Reasonableness is Sorely Needed!</a:t>
            </a:r>
          </a:p>
        </p:txBody>
      </p:sp>
      <p:sp>
        <p:nvSpPr>
          <p:cNvPr id="3" name="Content Placeholder 2">
            <a:extLst>
              <a:ext uri="{FF2B5EF4-FFF2-40B4-BE49-F238E27FC236}">
                <a16:creationId xmlns:a16="http://schemas.microsoft.com/office/drawing/2014/main" id="{FEB232AD-E82B-9F4D-B590-583C7D489197}"/>
              </a:ext>
            </a:extLst>
          </p:cNvPr>
          <p:cNvSpPr>
            <a:spLocks noGrp="1"/>
          </p:cNvSpPr>
          <p:nvPr>
            <p:ph idx="1"/>
          </p:nvPr>
        </p:nvSpPr>
        <p:spPr>
          <a:xfrm>
            <a:off x="1981200" y="2514600"/>
            <a:ext cx="8229600" cy="2971800"/>
          </a:xfrm>
        </p:spPr>
        <p:txBody>
          <a:bodyPr>
            <a:noAutofit/>
          </a:bodyPr>
          <a:lstStyle/>
          <a:p>
            <a:pPr marL="0" indent="0">
              <a:buNone/>
            </a:pPr>
            <a:r>
              <a:rPr lang="en-US" sz="2800" dirty="0"/>
              <a:t>Acrylamide – found in roasted coffee beans, potato chips, the browning on baked goods and toast…</a:t>
            </a:r>
          </a:p>
          <a:p>
            <a:pPr marL="0" indent="0">
              <a:buNone/>
            </a:pPr>
            <a:endParaRPr lang="en-US" sz="2800" dirty="0"/>
          </a:p>
          <a:p>
            <a:pPr marL="0" indent="0" algn="ctr">
              <a:buNone/>
            </a:pPr>
            <a:r>
              <a:rPr lang="en-US" sz="2800" dirty="0"/>
              <a:t>……</a:t>
            </a:r>
            <a:r>
              <a:rPr lang="en-US" sz="2800" i="1" dirty="0">
                <a:solidFill>
                  <a:srgbClr val="FFC000"/>
                </a:solidFill>
              </a:rPr>
              <a:t>yes, at some level it may cause cancer</a:t>
            </a:r>
            <a:r>
              <a:rPr lang="en-US" sz="2800" i="1" dirty="0"/>
              <a:t>…..</a:t>
            </a:r>
          </a:p>
          <a:p>
            <a:pPr marL="0" indent="0">
              <a:buNone/>
            </a:pPr>
            <a:endParaRPr lang="en-US" sz="2800" i="1" dirty="0"/>
          </a:p>
          <a:p>
            <a:pPr marL="0" indent="0">
              <a:buNone/>
            </a:pPr>
            <a:r>
              <a:rPr lang="en-US" sz="2800" b="1" dirty="0"/>
              <a:t>BUT AT LEVELS FAR ABOVE WHAT ONE IS EVER LIKELY TO CONSUME AT THEIR LOCAL STARBUCKS SHOP!!!!</a:t>
            </a:r>
          </a:p>
        </p:txBody>
      </p:sp>
    </p:spTree>
    <p:extLst>
      <p:ext uri="{BB962C8B-B14F-4D97-AF65-F5344CB8AC3E}">
        <p14:creationId xmlns:p14="http://schemas.microsoft.com/office/powerpoint/2010/main" val="331297560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B0E8-F1C0-0747-B4F1-ABB03ECAB02E}"/>
              </a:ext>
            </a:extLst>
          </p:cNvPr>
          <p:cNvSpPr>
            <a:spLocks noGrp="1"/>
          </p:cNvSpPr>
          <p:nvPr>
            <p:ph type="title"/>
          </p:nvPr>
        </p:nvSpPr>
        <p:spPr>
          <a:xfrm>
            <a:off x="2010703" y="629273"/>
            <a:ext cx="2738601" cy="1676603"/>
          </a:xfrm>
        </p:spPr>
        <p:txBody>
          <a:bodyPr vert="horz" wrap="square" lIns="91440" tIns="45720" rIns="91440" bIns="45720" numCol="1" rtlCol="0" anchor="ctr" anchorCtr="0" compatLnSpc="1">
            <a:prstTxWarp prst="textNoShape">
              <a:avLst/>
            </a:prstTxWarp>
            <a:normAutofit/>
          </a:bodyPr>
          <a:lstStyle/>
          <a:p>
            <a:pPr algn="l">
              <a:lnSpc>
                <a:spcPct val="90000"/>
              </a:lnSpc>
            </a:pPr>
            <a:r>
              <a:rPr lang="en-US" dirty="0">
                <a:solidFill>
                  <a:schemeClr val="tx1"/>
                </a:solidFill>
              </a:rPr>
              <a:t>Starbucks</a:t>
            </a:r>
          </a:p>
        </p:txBody>
      </p:sp>
      <p:sp>
        <p:nvSpPr>
          <p:cNvPr id="5" name="TextBox 4">
            <a:extLst>
              <a:ext uri="{FF2B5EF4-FFF2-40B4-BE49-F238E27FC236}">
                <a16:creationId xmlns:a16="http://schemas.microsoft.com/office/drawing/2014/main" id="{F7E7C5CD-F8A7-9E4E-8CB4-FC89366336F6}"/>
              </a:ext>
            </a:extLst>
          </p:cNvPr>
          <p:cNvSpPr txBox="1"/>
          <p:nvPr/>
        </p:nvSpPr>
        <p:spPr>
          <a:xfrm>
            <a:off x="1981200" y="1981200"/>
            <a:ext cx="2738599" cy="3785419"/>
          </a:xfrm>
          <a:prstGeom prst="rect">
            <a:avLst/>
          </a:prstGeom>
        </p:spPr>
        <p:txBody>
          <a:bodyPr vert="horz" lIns="91440" tIns="45720" rIns="91440" bIns="45720" rtlCol="0">
            <a:noAutofit/>
          </a:bodyPr>
          <a:lstStyle/>
          <a:p>
            <a:pPr>
              <a:lnSpc>
                <a:spcPct val="90000"/>
              </a:lnSpc>
              <a:spcAft>
                <a:spcPts val="600"/>
              </a:spcAft>
            </a:pPr>
            <a:r>
              <a:rPr lang="en-US" sz="2800" i="1" dirty="0">
                <a:latin typeface="+mn-lt"/>
                <a:cs typeface="+mn-cs"/>
              </a:rPr>
              <a:t>* Though it should be noted that FDA is in discussions with the State of California (OEHHA) to remove coffee itself from the clutches of Prop 65 reporting….</a:t>
            </a:r>
          </a:p>
        </p:txBody>
      </p:sp>
      <p:pic>
        <p:nvPicPr>
          <p:cNvPr id="4" name="Picture 3">
            <a:extLst>
              <a:ext uri="{FF2B5EF4-FFF2-40B4-BE49-F238E27FC236}">
                <a16:creationId xmlns:a16="http://schemas.microsoft.com/office/drawing/2014/main" id="{A7946B54-3346-F845-B31D-DA1E93A753F2}"/>
              </a:ext>
            </a:extLst>
          </p:cNvPr>
          <p:cNvPicPr>
            <a:picLocks noChangeAspect="1"/>
          </p:cNvPicPr>
          <p:nvPr/>
        </p:nvPicPr>
        <p:blipFill rotWithShape="1">
          <a:blip r:embed="rId2"/>
          <a:srcRect l="5478" r="6650"/>
          <a:stretch/>
        </p:blipFill>
        <p:spPr>
          <a:xfrm>
            <a:off x="5029200" y="0"/>
            <a:ext cx="5664708" cy="6857990"/>
          </a:xfrm>
          <a:prstGeom prst="rect">
            <a:avLst/>
          </a:prstGeom>
          <a:effectLst/>
        </p:spPr>
      </p:pic>
    </p:spTree>
    <p:extLst>
      <p:ext uri="{BB962C8B-B14F-4D97-AF65-F5344CB8AC3E}">
        <p14:creationId xmlns:p14="http://schemas.microsoft.com/office/powerpoint/2010/main" val="167977461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9B0E8-F1C0-0747-B4F1-ABB03ECAB02E}"/>
              </a:ext>
            </a:extLst>
          </p:cNvPr>
          <p:cNvSpPr>
            <a:spLocks noGrp="1"/>
          </p:cNvSpPr>
          <p:nvPr>
            <p:ph type="title"/>
          </p:nvPr>
        </p:nvSpPr>
        <p:spPr>
          <a:xfrm>
            <a:off x="2010703" y="629273"/>
            <a:ext cx="2738601" cy="1676603"/>
          </a:xfrm>
        </p:spPr>
        <p:txBody>
          <a:bodyPr vert="horz" wrap="square" lIns="91440" tIns="45720" rIns="91440" bIns="45720" numCol="1" rtlCol="0" anchor="ctr" anchorCtr="0" compatLnSpc="1">
            <a:prstTxWarp prst="textNoShape">
              <a:avLst/>
            </a:prstTxWarp>
            <a:normAutofit/>
          </a:bodyPr>
          <a:lstStyle/>
          <a:p>
            <a:pPr algn="l">
              <a:lnSpc>
                <a:spcPct val="90000"/>
              </a:lnSpc>
            </a:pPr>
            <a:r>
              <a:rPr lang="en-US" dirty="0">
                <a:solidFill>
                  <a:schemeClr val="tx1"/>
                </a:solidFill>
              </a:rPr>
              <a:t>My morning snack….</a:t>
            </a:r>
          </a:p>
        </p:txBody>
      </p:sp>
      <p:sp>
        <p:nvSpPr>
          <p:cNvPr id="5" name="TextBox 4">
            <a:extLst>
              <a:ext uri="{FF2B5EF4-FFF2-40B4-BE49-F238E27FC236}">
                <a16:creationId xmlns:a16="http://schemas.microsoft.com/office/drawing/2014/main" id="{F7E7C5CD-F8A7-9E4E-8CB4-FC89366336F6}"/>
              </a:ext>
            </a:extLst>
          </p:cNvPr>
          <p:cNvSpPr txBox="1"/>
          <p:nvPr/>
        </p:nvSpPr>
        <p:spPr>
          <a:xfrm>
            <a:off x="2010705" y="2819407"/>
            <a:ext cx="2738599" cy="3404419"/>
          </a:xfrm>
          <a:prstGeom prst="rect">
            <a:avLst/>
          </a:prstGeom>
        </p:spPr>
        <p:txBody>
          <a:bodyPr vert="horz" lIns="91440" tIns="45720" rIns="91440" bIns="45720" rtlCol="0">
            <a:normAutofit/>
          </a:bodyPr>
          <a:lstStyle/>
          <a:p>
            <a:pPr>
              <a:lnSpc>
                <a:spcPct val="90000"/>
              </a:lnSpc>
              <a:spcAft>
                <a:spcPts val="600"/>
              </a:spcAft>
            </a:pPr>
            <a:r>
              <a:rPr lang="en-US" sz="2800" i="1" dirty="0">
                <a:latin typeface="+mn-lt"/>
                <a:cs typeface="+mn-cs"/>
              </a:rPr>
              <a:t>* Is it something in the packaging or in the goji berries themselves….???</a:t>
            </a:r>
          </a:p>
        </p:txBody>
      </p:sp>
      <p:pic>
        <p:nvPicPr>
          <p:cNvPr id="6" name="Picture 5" descr="A close up of text on a white background&#10;&#10;Description automatically generated">
            <a:extLst>
              <a:ext uri="{FF2B5EF4-FFF2-40B4-BE49-F238E27FC236}">
                <a16:creationId xmlns:a16="http://schemas.microsoft.com/office/drawing/2014/main" id="{DDE45FAC-18B1-C449-93A3-4CAF2F4B0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667250" y="857250"/>
            <a:ext cx="6858000" cy="5143500"/>
          </a:xfrm>
          <a:prstGeom prst="rect">
            <a:avLst/>
          </a:prstGeom>
        </p:spPr>
      </p:pic>
    </p:spTree>
    <p:extLst>
      <p:ext uri="{BB962C8B-B14F-4D97-AF65-F5344CB8AC3E}">
        <p14:creationId xmlns:p14="http://schemas.microsoft.com/office/powerpoint/2010/main" val="142028928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81C32-E311-CA42-A547-31836DC7DAF3}"/>
              </a:ext>
            </a:extLst>
          </p:cNvPr>
          <p:cNvPicPr>
            <a:picLocks noChangeAspect="1"/>
          </p:cNvPicPr>
          <p:nvPr/>
        </p:nvPicPr>
        <p:blipFill rotWithShape="1">
          <a:blip r:embed="rId2"/>
          <a:srcRect l="4186" r="4814" b="1"/>
          <a:stretch/>
        </p:blipFill>
        <p:spPr>
          <a:xfrm>
            <a:off x="1524020" y="10"/>
            <a:ext cx="9143980" cy="6857990"/>
          </a:xfrm>
          <a:prstGeom prst="rect">
            <a:avLst/>
          </a:prstGeom>
        </p:spPr>
      </p:pic>
      <p:sp>
        <p:nvSpPr>
          <p:cNvPr id="2" name="Title 1">
            <a:extLst>
              <a:ext uri="{FF2B5EF4-FFF2-40B4-BE49-F238E27FC236}">
                <a16:creationId xmlns:a16="http://schemas.microsoft.com/office/drawing/2014/main" id="{6A651B1B-5BBD-334E-9343-7A2D0C6142DF}"/>
              </a:ext>
            </a:extLst>
          </p:cNvPr>
          <p:cNvSpPr>
            <a:spLocks noGrp="1"/>
          </p:cNvSpPr>
          <p:nvPr>
            <p:ph type="title"/>
          </p:nvPr>
        </p:nvSpPr>
        <p:spPr>
          <a:xfrm>
            <a:off x="3200400" y="76200"/>
            <a:ext cx="8408194" cy="744836"/>
          </a:xfrm>
        </p:spPr>
        <p:txBody>
          <a:bodyPr vert="horz" wrap="square" lIns="91440" tIns="45720" rIns="91440" bIns="45720" numCol="1" rtlCol="0" anchor="ctr" anchorCtr="0" compatLnSpc="1">
            <a:prstTxWarp prst="textNoShape">
              <a:avLst/>
            </a:prstTxWarp>
            <a:normAutofit/>
          </a:bodyPr>
          <a:lstStyle/>
          <a:p>
            <a:pPr>
              <a:lnSpc>
                <a:spcPct val="90000"/>
              </a:lnSpc>
            </a:pPr>
            <a:r>
              <a:rPr lang="en-US" sz="3100" dirty="0">
                <a:solidFill>
                  <a:schemeClr val="bg1"/>
                </a:solidFill>
              </a:rPr>
              <a:t>Food Packaging Gets “Real”</a:t>
            </a:r>
          </a:p>
        </p:txBody>
      </p:sp>
    </p:spTree>
    <p:extLst>
      <p:ext uri="{BB962C8B-B14F-4D97-AF65-F5344CB8AC3E}">
        <p14:creationId xmlns:p14="http://schemas.microsoft.com/office/powerpoint/2010/main" val="417169107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37324-5235-AB4B-975E-F46651A575AE}"/>
              </a:ext>
            </a:extLst>
          </p:cNvPr>
          <p:cNvSpPr>
            <a:spLocks noGrp="1"/>
          </p:cNvSpPr>
          <p:nvPr>
            <p:ph type="title"/>
          </p:nvPr>
        </p:nvSpPr>
        <p:spPr>
          <a:xfrm>
            <a:off x="914400" y="609600"/>
            <a:ext cx="5605629" cy="685800"/>
          </a:xfrm>
        </p:spPr>
        <p:txBody>
          <a:bodyPr>
            <a:normAutofit/>
          </a:bodyPr>
          <a:lstStyle/>
          <a:p>
            <a:r>
              <a:rPr lang="en-US" sz="3850" dirty="0"/>
              <a:t>Prop 65 Compliance:</a:t>
            </a:r>
          </a:p>
        </p:txBody>
      </p:sp>
      <p:sp>
        <p:nvSpPr>
          <p:cNvPr id="3" name="Content Placeholder 2">
            <a:extLst>
              <a:ext uri="{FF2B5EF4-FFF2-40B4-BE49-F238E27FC236}">
                <a16:creationId xmlns:a16="http://schemas.microsoft.com/office/drawing/2014/main" id="{03D89594-EC5F-4443-9189-D5ECA3DB6D4F}"/>
              </a:ext>
            </a:extLst>
          </p:cNvPr>
          <p:cNvSpPr>
            <a:spLocks noGrp="1"/>
          </p:cNvSpPr>
          <p:nvPr>
            <p:ph idx="1"/>
          </p:nvPr>
        </p:nvSpPr>
        <p:spPr>
          <a:xfrm>
            <a:off x="3200400" y="1752600"/>
            <a:ext cx="8401059" cy="4114800"/>
          </a:xfrm>
        </p:spPr>
        <p:txBody>
          <a:bodyPr anchor="ctr">
            <a:noAutofit/>
          </a:bodyPr>
          <a:lstStyle/>
          <a:p>
            <a:pPr>
              <a:lnSpc>
                <a:spcPct val="90000"/>
              </a:lnSpc>
            </a:pPr>
            <a:r>
              <a:rPr lang="en-US" sz="2400" dirty="0"/>
              <a:t>Does not mean that all listed substances must be removed from a product!</a:t>
            </a:r>
          </a:p>
          <a:p>
            <a:pPr>
              <a:lnSpc>
                <a:spcPct val="90000"/>
              </a:lnSpc>
            </a:pPr>
            <a:r>
              <a:rPr lang="en-US" sz="2400" dirty="0"/>
              <a:t>It merely requires that proper labelling must be on the product if Prop 65 substances are present</a:t>
            </a:r>
          </a:p>
          <a:p>
            <a:pPr>
              <a:lnSpc>
                <a:spcPct val="90000"/>
              </a:lnSpc>
            </a:pPr>
            <a:r>
              <a:rPr lang="en-US" sz="2400" dirty="0"/>
              <a:t>The presence of a listed substance does NOT mean the product is hazardous under the conditions of use or consumption</a:t>
            </a:r>
          </a:p>
          <a:p>
            <a:pPr>
              <a:lnSpc>
                <a:spcPct val="90000"/>
              </a:lnSpc>
            </a:pPr>
            <a:r>
              <a:rPr lang="en-US" sz="2400" i="1" dirty="0">
                <a:solidFill>
                  <a:srgbClr val="FFFF00"/>
                </a:solidFill>
              </a:rPr>
              <a:t>Most folks do not understand this</a:t>
            </a:r>
          </a:p>
          <a:p>
            <a:pPr>
              <a:lnSpc>
                <a:spcPct val="90000"/>
              </a:lnSpc>
            </a:pPr>
            <a:r>
              <a:rPr lang="en-US" sz="2400" dirty="0"/>
              <a:t>The choice to remove Prop 65 substances is at the discretion of the print buyer or brand owner</a:t>
            </a:r>
          </a:p>
          <a:p>
            <a:pPr>
              <a:lnSpc>
                <a:spcPct val="90000"/>
              </a:lnSpc>
            </a:pPr>
            <a:r>
              <a:rPr lang="en-US" sz="2400" dirty="0"/>
              <a:t>However, the product may not be able to be produced without them!</a:t>
            </a:r>
          </a:p>
        </p:txBody>
      </p:sp>
      <p:pic>
        <p:nvPicPr>
          <p:cNvPr id="7" name="Graphic 6" descr="Warning">
            <a:extLst>
              <a:ext uri="{FF2B5EF4-FFF2-40B4-BE49-F238E27FC236}">
                <a16:creationId xmlns:a16="http://schemas.microsoft.com/office/drawing/2014/main" id="{652E45A1-2219-480C-9854-DB019BFA61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1600" y="2857272"/>
            <a:ext cx="1143455" cy="1143455"/>
          </a:xfrm>
          <a:prstGeom prst="rect">
            <a:avLst/>
          </a:prstGeom>
        </p:spPr>
      </p:pic>
    </p:spTree>
    <p:extLst>
      <p:ext uri="{BB962C8B-B14F-4D97-AF65-F5344CB8AC3E}">
        <p14:creationId xmlns:p14="http://schemas.microsoft.com/office/powerpoint/2010/main" val="2236562518"/>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79CA8-DC21-6643-B8F1-B3F07762D0CF}"/>
              </a:ext>
            </a:extLst>
          </p:cNvPr>
          <p:cNvSpPr>
            <a:spLocks noGrp="1"/>
          </p:cNvSpPr>
          <p:nvPr>
            <p:ph type="title"/>
          </p:nvPr>
        </p:nvSpPr>
        <p:spPr>
          <a:xfrm>
            <a:off x="716968" y="838200"/>
            <a:ext cx="5605629" cy="579825"/>
          </a:xfrm>
        </p:spPr>
        <p:txBody>
          <a:bodyPr>
            <a:normAutofit fontScale="90000"/>
          </a:bodyPr>
          <a:lstStyle/>
          <a:p>
            <a:r>
              <a:rPr lang="en-US" sz="3600" dirty="0"/>
              <a:t>What Can the Printer Do?</a:t>
            </a:r>
          </a:p>
        </p:txBody>
      </p:sp>
      <p:sp>
        <p:nvSpPr>
          <p:cNvPr id="3" name="Content Placeholder 2">
            <a:extLst>
              <a:ext uri="{FF2B5EF4-FFF2-40B4-BE49-F238E27FC236}">
                <a16:creationId xmlns:a16="http://schemas.microsoft.com/office/drawing/2014/main" id="{7FBF22E9-C6C9-AE4B-927F-5B985F6EFC2D}"/>
              </a:ext>
            </a:extLst>
          </p:cNvPr>
          <p:cNvSpPr>
            <a:spLocks noGrp="1"/>
          </p:cNvSpPr>
          <p:nvPr>
            <p:ph idx="1"/>
          </p:nvPr>
        </p:nvSpPr>
        <p:spPr>
          <a:xfrm>
            <a:off x="3048000" y="1828796"/>
            <a:ext cx="8748872" cy="4191003"/>
          </a:xfrm>
        </p:spPr>
        <p:txBody>
          <a:bodyPr anchor="ctr">
            <a:normAutofit/>
          </a:bodyPr>
          <a:lstStyle/>
          <a:p>
            <a:pPr>
              <a:lnSpc>
                <a:spcPct val="90000"/>
              </a:lnSpc>
            </a:pPr>
            <a:r>
              <a:rPr lang="en-US" sz="2400" dirty="0"/>
              <a:t>Fortunately, packaging is not the “low hanging fruit” of the bounty hunters </a:t>
            </a:r>
          </a:p>
          <a:p>
            <a:pPr>
              <a:lnSpc>
                <a:spcPct val="90000"/>
              </a:lnSpc>
            </a:pPr>
            <a:r>
              <a:rPr lang="en-US" sz="2400" dirty="0"/>
              <a:t>Despite this, we are vulnerable due to the fact that anyone can bring a claim – disgruntled ex-employee, e.g.?</a:t>
            </a:r>
          </a:p>
          <a:p>
            <a:pPr>
              <a:lnSpc>
                <a:spcPct val="90000"/>
              </a:lnSpc>
            </a:pPr>
            <a:r>
              <a:rPr lang="en-US" sz="2400" dirty="0"/>
              <a:t>Make sure your facilities have the proper up to date signage at entrances if you reside in CA.</a:t>
            </a:r>
          </a:p>
          <a:p>
            <a:pPr>
              <a:lnSpc>
                <a:spcPct val="90000"/>
              </a:lnSpc>
            </a:pPr>
            <a:r>
              <a:rPr lang="en-US" sz="2400" dirty="0"/>
              <a:t>Talk to your vendors (not just the ink folks: those that supply fountain solution, roller cleaners, substrates, etc.) about the presence of Prop 65 materials and what could reasonably be expected to reside in the finished, printed product.</a:t>
            </a:r>
          </a:p>
          <a:p>
            <a:pPr marL="0" indent="0">
              <a:lnSpc>
                <a:spcPct val="90000"/>
              </a:lnSpc>
              <a:buNone/>
            </a:pPr>
            <a:endParaRPr lang="en-US" sz="2000" dirty="0"/>
          </a:p>
        </p:txBody>
      </p:sp>
      <p:pic>
        <p:nvPicPr>
          <p:cNvPr id="7" name="Graphic 6" descr="Checkmark">
            <a:extLst>
              <a:ext uri="{FF2B5EF4-FFF2-40B4-BE49-F238E27FC236}">
                <a16:creationId xmlns:a16="http://schemas.microsoft.com/office/drawing/2014/main" id="{32AA3FC7-12B0-4B6B-963B-1737DD6E0E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4400" y="2590800"/>
            <a:ext cx="1753055" cy="1753055"/>
          </a:xfrm>
          <a:prstGeom prst="rect">
            <a:avLst/>
          </a:prstGeom>
        </p:spPr>
      </p:pic>
    </p:spTree>
    <p:extLst>
      <p:ext uri="{BB962C8B-B14F-4D97-AF65-F5344CB8AC3E}">
        <p14:creationId xmlns:p14="http://schemas.microsoft.com/office/powerpoint/2010/main" val="4124313347"/>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670E-89E5-9F42-B033-8708B8B71F84}"/>
              </a:ext>
            </a:extLst>
          </p:cNvPr>
          <p:cNvSpPr>
            <a:spLocks noGrp="1"/>
          </p:cNvSpPr>
          <p:nvPr>
            <p:ph type="title"/>
          </p:nvPr>
        </p:nvSpPr>
        <p:spPr>
          <a:xfrm>
            <a:off x="762000" y="800100"/>
            <a:ext cx="10131425" cy="533400"/>
          </a:xfrm>
        </p:spPr>
        <p:txBody>
          <a:bodyPr>
            <a:normAutofit fontScale="90000"/>
          </a:bodyPr>
          <a:lstStyle/>
          <a:p>
            <a:r>
              <a:rPr lang="en-US" dirty="0"/>
              <a:t>Where Does It End?</a:t>
            </a:r>
          </a:p>
        </p:txBody>
      </p:sp>
      <p:sp>
        <p:nvSpPr>
          <p:cNvPr id="3" name="Content Placeholder 2">
            <a:extLst>
              <a:ext uri="{FF2B5EF4-FFF2-40B4-BE49-F238E27FC236}">
                <a16:creationId xmlns:a16="http://schemas.microsoft.com/office/drawing/2014/main" id="{05A87C51-8CCD-3049-9438-BE171C45D67F}"/>
              </a:ext>
            </a:extLst>
          </p:cNvPr>
          <p:cNvSpPr>
            <a:spLocks noGrp="1"/>
          </p:cNvSpPr>
          <p:nvPr>
            <p:ph idx="1"/>
          </p:nvPr>
        </p:nvSpPr>
        <p:spPr>
          <a:xfrm>
            <a:off x="2133600" y="2628900"/>
            <a:ext cx="7924800" cy="1600200"/>
          </a:xfrm>
        </p:spPr>
        <p:txBody>
          <a:bodyPr>
            <a:noAutofit/>
          </a:bodyPr>
          <a:lstStyle/>
          <a:p>
            <a:r>
              <a:rPr lang="en-US" sz="3200" dirty="0"/>
              <a:t>Governor Cuomo recently announced proposed legislation in New York for a Proposition 65 – like labeling program.</a:t>
            </a:r>
          </a:p>
          <a:p>
            <a:r>
              <a:rPr lang="en-US" sz="3200" dirty="0"/>
              <a:t>Unlike CA, no private plaintiff enforcement</a:t>
            </a:r>
          </a:p>
          <a:p>
            <a:r>
              <a:rPr lang="en-US" sz="3200" dirty="0"/>
              <a:t>Expect other states to follow suit</a:t>
            </a:r>
          </a:p>
        </p:txBody>
      </p:sp>
    </p:spTree>
    <p:extLst>
      <p:ext uri="{BB962C8B-B14F-4D97-AF65-F5344CB8AC3E}">
        <p14:creationId xmlns:p14="http://schemas.microsoft.com/office/powerpoint/2010/main" val="365740876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CFF878EF-C2BE-45CE-839B-B7AACB7EB2A1}"/>
              </a:ext>
            </a:extLst>
          </p:cNvPr>
          <p:cNvSpPr>
            <a:spLocks noGrp="1" noChangeArrowheads="1"/>
          </p:cNvSpPr>
          <p:nvPr>
            <p:ph type="title"/>
          </p:nvPr>
        </p:nvSpPr>
        <p:spPr>
          <a:xfrm>
            <a:off x="2971801" y="365132"/>
            <a:ext cx="7157890" cy="1109713"/>
          </a:xfrm>
        </p:spPr>
        <p:txBody>
          <a:bodyPr vert="horz" wrap="square" lIns="91440" tIns="45720" rIns="91440" bIns="45720" numCol="1" rtlCol="0" anchor="b" anchorCtr="0" compatLnSpc="1">
            <a:prstTxWarp prst="textNoShape">
              <a:avLst/>
            </a:prstTxWarp>
            <a:normAutofit/>
          </a:bodyPr>
          <a:lstStyle/>
          <a:p>
            <a:pPr algn="l">
              <a:lnSpc>
                <a:spcPct val="90000"/>
              </a:lnSpc>
            </a:pPr>
            <a:r>
              <a:rPr lang="en-US" altLang="en-US" sz="3600" dirty="0">
                <a:solidFill>
                  <a:srgbClr val="FFFFFF"/>
                </a:solidFill>
              </a:rPr>
              <a:t>Proposition 65</a:t>
            </a:r>
          </a:p>
        </p:txBody>
      </p:sp>
      <p:sp>
        <p:nvSpPr>
          <p:cNvPr id="51204" name="Text Box 4">
            <a:extLst>
              <a:ext uri="{FF2B5EF4-FFF2-40B4-BE49-F238E27FC236}">
                <a16:creationId xmlns:a16="http://schemas.microsoft.com/office/drawing/2014/main" id="{87EE73EF-2887-4734-AB8B-D50E97DD0251}"/>
              </a:ext>
            </a:extLst>
          </p:cNvPr>
          <p:cNvSpPr txBox="1">
            <a:spLocks noChangeArrowheads="1"/>
          </p:cNvSpPr>
          <p:nvPr/>
        </p:nvSpPr>
        <p:spPr bwMode="auto">
          <a:xfrm>
            <a:off x="3124200" y="1905000"/>
            <a:ext cx="7772400" cy="458786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t">
            <a:noAutofit/>
          </a:bodyPr>
          <a:lstStyle/>
          <a:p>
            <a:pPr>
              <a:lnSpc>
                <a:spcPct val="90000"/>
              </a:lnSpc>
              <a:spcBef>
                <a:spcPct val="50000"/>
              </a:spcBef>
            </a:pPr>
            <a:r>
              <a:rPr lang="en-US" altLang="en-US" sz="2800" dirty="0">
                <a:solidFill>
                  <a:srgbClr val="FFFFFF"/>
                </a:solidFill>
                <a:latin typeface="+mn-lt"/>
                <a:cs typeface="+mn-cs"/>
              </a:rPr>
              <a:t>Prop 65 requires that if a chemical causes “one excess case of cancer in 100,000 individuals exposed to the chemical over a 70-year lifetime,” there must be a warning label when that chemical is present. But since the warning label is not required to name all Proposition 65 substances present, it’s impossible for consumers to know whether there is a real risk or whether exposure levels are too low to pose any risk. </a:t>
            </a:r>
          </a:p>
        </p:txBody>
      </p:sp>
      <p:pic>
        <p:nvPicPr>
          <p:cNvPr id="7" name="Picture 6" descr="A close up of a logo&#13;&#10;&#13;&#10;Description automatically generated">
            <a:extLst>
              <a:ext uri="{FF2B5EF4-FFF2-40B4-BE49-F238E27FC236}">
                <a16:creationId xmlns:a16="http://schemas.microsoft.com/office/drawing/2014/main" id="{4E9A0722-49C4-3E4B-8800-8B2AFA8A3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5132"/>
            <a:ext cx="2223448" cy="1752601"/>
          </a:xfrm>
          <a:prstGeom prst="rect">
            <a:avLst/>
          </a:prstGeom>
        </p:spPr>
      </p:pic>
    </p:spTree>
  </p:cSld>
  <p:clrMapOvr>
    <a:overrideClrMapping bg1="dk1" tx1="lt1" bg2="dk2" tx2="lt2" accent1="accent1" accent2="accent2" accent3="accent3" accent4="accent4" accent5="accent5" accent6="accent6" hlink="hlink" folHlink="folHlink"/>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EE90E-D6A7-7C4C-8E07-C52455F2FC1A}"/>
              </a:ext>
            </a:extLst>
          </p:cNvPr>
          <p:cNvSpPr>
            <a:spLocks noGrp="1"/>
          </p:cNvSpPr>
          <p:nvPr>
            <p:ph type="title"/>
          </p:nvPr>
        </p:nvSpPr>
        <p:spPr>
          <a:xfrm>
            <a:off x="762000" y="689741"/>
            <a:ext cx="9829800" cy="1325562"/>
          </a:xfrm>
        </p:spPr>
        <p:txBody>
          <a:bodyPr/>
          <a:lstStyle/>
          <a:p>
            <a:r>
              <a:rPr lang="en-US" sz="3600" dirty="0"/>
              <a:t>If You Only Remember Two Things From My Presentation, They Should Be….</a:t>
            </a:r>
          </a:p>
        </p:txBody>
      </p:sp>
      <p:sp>
        <p:nvSpPr>
          <p:cNvPr id="3" name="Content Placeholder 2">
            <a:extLst>
              <a:ext uri="{FF2B5EF4-FFF2-40B4-BE49-F238E27FC236}">
                <a16:creationId xmlns:a16="http://schemas.microsoft.com/office/drawing/2014/main" id="{CB36F9D9-E400-314C-825C-4ABD98232575}"/>
              </a:ext>
            </a:extLst>
          </p:cNvPr>
          <p:cNvSpPr>
            <a:spLocks noGrp="1"/>
          </p:cNvSpPr>
          <p:nvPr>
            <p:ph idx="1"/>
          </p:nvPr>
        </p:nvSpPr>
        <p:spPr>
          <a:xfrm>
            <a:off x="1981200" y="3086100"/>
            <a:ext cx="8229600" cy="1562100"/>
          </a:xfrm>
        </p:spPr>
        <p:txBody>
          <a:bodyPr>
            <a:noAutofit/>
          </a:bodyPr>
          <a:lstStyle/>
          <a:p>
            <a:r>
              <a:rPr lang="en-US" sz="2800" dirty="0"/>
              <a:t>Until and unless California revises the “private plaintiff” provisions, every company doing business in the state is vulnerable</a:t>
            </a:r>
          </a:p>
          <a:p>
            <a:r>
              <a:rPr lang="en-US" sz="2800" dirty="0"/>
              <a:t>Just because a substance is listed on Proposition 65 does NOT mean it is hazardous at all levels of exposure and conditions of use!</a:t>
            </a:r>
          </a:p>
        </p:txBody>
      </p:sp>
    </p:spTree>
    <p:extLst>
      <p:ext uri="{BB962C8B-B14F-4D97-AF65-F5344CB8AC3E}">
        <p14:creationId xmlns:p14="http://schemas.microsoft.com/office/powerpoint/2010/main" val="390816228"/>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EE90E-D6A7-7C4C-8E07-C52455F2FC1A}"/>
              </a:ext>
            </a:extLst>
          </p:cNvPr>
          <p:cNvSpPr>
            <a:spLocks noGrp="1"/>
          </p:cNvSpPr>
          <p:nvPr>
            <p:ph type="title"/>
          </p:nvPr>
        </p:nvSpPr>
        <p:spPr>
          <a:xfrm>
            <a:off x="685800" y="737038"/>
            <a:ext cx="9525000" cy="1064172"/>
          </a:xfrm>
        </p:spPr>
        <p:txBody>
          <a:bodyPr>
            <a:normAutofit fontScale="90000"/>
          </a:bodyPr>
          <a:lstStyle/>
          <a:p>
            <a:r>
              <a:rPr lang="en-US" sz="3600" dirty="0"/>
              <a:t>When You Get Back to Your Office, the Two Things You Should Do Are….</a:t>
            </a:r>
          </a:p>
        </p:txBody>
      </p:sp>
      <p:sp>
        <p:nvSpPr>
          <p:cNvPr id="3" name="Content Placeholder 2">
            <a:extLst>
              <a:ext uri="{FF2B5EF4-FFF2-40B4-BE49-F238E27FC236}">
                <a16:creationId xmlns:a16="http://schemas.microsoft.com/office/drawing/2014/main" id="{CB36F9D9-E400-314C-825C-4ABD98232575}"/>
              </a:ext>
            </a:extLst>
          </p:cNvPr>
          <p:cNvSpPr>
            <a:spLocks noGrp="1"/>
          </p:cNvSpPr>
          <p:nvPr>
            <p:ph idx="1"/>
          </p:nvPr>
        </p:nvSpPr>
        <p:spPr>
          <a:xfrm>
            <a:off x="1978572" y="3086100"/>
            <a:ext cx="8229600" cy="1714500"/>
          </a:xfrm>
        </p:spPr>
        <p:txBody>
          <a:bodyPr>
            <a:noAutofit/>
          </a:bodyPr>
          <a:lstStyle/>
          <a:p>
            <a:r>
              <a:rPr lang="en-US" sz="2800" dirty="0"/>
              <a:t>Work closely with your suppliers ASAP to understand all the substances you are introducing into the printed product, and which ones actually REMAIN with the product.</a:t>
            </a:r>
          </a:p>
          <a:p>
            <a:r>
              <a:rPr lang="en-US" sz="2800" dirty="0"/>
              <a:t>If you have a facility in California, make SURE you have the proper signage at entrances with the new language!</a:t>
            </a:r>
          </a:p>
        </p:txBody>
      </p:sp>
    </p:spTree>
    <p:extLst>
      <p:ext uri="{BB962C8B-B14F-4D97-AF65-F5344CB8AC3E}">
        <p14:creationId xmlns:p14="http://schemas.microsoft.com/office/powerpoint/2010/main" val="3767454736"/>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id="{5E775EF8-4E3F-4395-87C6-6B88A37AA880}"/>
              </a:ext>
            </a:extLst>
          </p:cNvPr>
          <p:cNvSpPr>
            <a:spLocks noGrp="1" noChangeArrowheads="1"/>
          </p:cNvSpPr>
          <p:nvPr>
            <p:ph type="title"/>
          </p:nvPr>
        </p:nvSpPr>
        <p:spPr>
          <a:xfrm>
            <a:off x="838200" y="781749"/>
            <a:ext cx="4653738" cy="655130"/>
          </a:xfrm>
        </p:spPr>
        <p:txBody>
          <a:bodyPr vert="horz" wrap="square" lIns="91440" tIns="45720" rIns="91440" bIns="45720" numCol="1" rtlCol="0" anchor="ctr" anchorCtr="0" compatLnSpc="1">
            <a:prstTxWarp prst="textNoShape">
              <a:avLst/>
            </a:prstTxWarp>
            <a:normAutofit/>
          </a:bodyPr>
          <a:lstStyle/>
          <a:p>
            <a:pPr algn="l">
              <a:lnSpc>
                <a:spcPct val="90000"/>
              </a:lnSpc>
            </a:pPr>
            <a:r>
              <a:rPr lang="en-US" altLang="en-US" sz="3500" dirty="0">
                <a:solidFill>
                  <a:schemeClr val="tx1"/>
                </a:solidFill>
              </a:rPr>
              <a:t>Questions?</a:t>
            </a:r>
          </a:p>
        </p:txBody>
      </p:sp>
      <p:sp>
        <p:nvSpPr>
          <p:cNvPr id="48133" name="Text Box 5">
            <a:extLst>
              <a:ext uri="{FF2B5EF4-FFF2-40B4-BE49-F238E27FC236}">
                <a16:creationId xmlns:a16="http://schemas.microsoft.com/office/drawing/2014/main" id="{C290D9B7-B465-401C-87F9-57A29D954377}"/>
              </a:ext>
            </a:extLst>
          </p:cNvPr>
          <p:cNvSpPr txBox="1">
            <a:spLocks noChangeArrowheads="1"/>
          </p:cNvSpPr>
          <p:nvPr/>
        </p:nvSpPr>
        <p:spPr bwMode="auto">
          <a:xfrm>
            <a:off x="6345385" y="2209800"/>
            <a:ext cx="2860269" cy="225565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p>
            <a:pPr indent="-228600">
              <a:lnSpc>
                <a:spcPct val="90000"/>
              </a:lnSpc>
              <a:spcBef>
                <a:spcPct val="50000"/>
              </a:spcBef>
              <a:buFont typeface="Arial" panose="020B0604020202020204" pitchFamily="34" charset="0"/>
              <a:buChar char="•"/>
            </a:pPr>
            <a:r>
              <a:rPr lang="en-US" altLang="en-US" sz="2100" dirty="0">
                <a:latin typeface="+mn-lt"/>
                <a:cs typeface="+mn-cs"/>
              </a:rPr>
              <a:t>Lisa Fine</a:t>
            </a:r>
          </a:p>
          <a:p>
            <a:pPr indent="-228600">
              <a:lnSpc>
                <a:spcPct val="90000"/>
              </a:lnSpc>
              <a:spcBef>
                <a:spcPct val="50000"/>
              </a:spcBef>
              <a:buFont typeface="Arial" panose="020B0604020202020204" pitchFamily="34" charset="0"/>
              <a:buChar char="•"/>
            </a:pPr>
            <a:r>
              <a:rPr lang="en-US" altLang="en-US" sz="2100" dirty="0">
                <a:latin typeface="+mn-lt"/>
                <a:cs typeface="+mn-cs"/>
              </a:rPr>
              <a:t>Technical Director</a:t>
            </a:r>
          </a:p>
          <a:p>
            <a:pPr indent="-228600">
              <a:lnSpc>
                <a:spcPct val="90000"/>
              </a:lnSpc>
              <a:spcBef>
                <a:spcPct val="50000"/>
              </a:spcBef>
              <a:buFont typeface="Arial" panose="020B0604020202020204" pitchFamily="34" charset="0"/>
              <a:buChar char="•"/>
            </a:pPr>
            <a:r>
              <a:rPr lang="en-US" altLang="en-US" sz="2100" dirty="0">
                <a:latin typeface="+mn-lt"/>
                <a:cs typeface="+mn-cs"/>
              </a:rPr>
              <a:t>INK SYSTEMS, INC.</a:t>
            </a:r>
          </a:p>
          <a:p>
            <a:pPr indent="-228600">
              <a:lnSpc>
                <a:spcPct val="90000"/>
              </a:lnSpc>
              <a:spcBef>
                <a:spcPct val="50000"/>
              </a:spcBef>
              <a:buFont typeface="Arial" panose="020B0604020202020204" pitchFamily="34" charset="0"/>
              <a:buChar char="•"/>
            </a:pPr>
            <a:r>
              <a:rPr lang="en-US" altLang="en-US" sz="2100" dirty="0">
                <a:latin typeface="+mn-lt"/>
                <a:cs typeface="+mn-cs"/>
              </a:rPr>
              <a:t>614-327-4559</a:t>
            </a:r>
          </a:p>
          <a:p>
            <a:pPr indent="-228600">
              <a:lnSpc>
                <a:spcPct val="90000"/>
              </a:lnSpc>
              <a:spcBef>
                <a:spcPct val="50000"/>
              </a:spcBef>
              <a:buFont typeface="Arial" panose="020B0604020202020204" pitchFamily="34" charset="0"/>
              <a:buChar char="•"/>
            </a:pPr>
            <a:r>
              <a:rPr lang="en-US" altLang="en-US" sz="2100" dirty="0" err="1">
                <a:latin typeface="+mn-lt"/>
                <a:cs typeface="+mn-cs"/>
              </a:rPr>
              <a:t>lfine@inksystems.com</a:t>
            </a:r>
            <a:endParaRPr lang="en-US" altLang="en-US" sz="2100" dirty="0">
              <a:latin typeface="+mn-lt"/>
              <a:cs typeface="+mn-cs"/>
            </a:endParaRPr>
          </a:p>
        </p:txBody>
      </p:sp>
      <p:pic>
        <p:nvPicPr>
          <p:cNvPr id="6" name="Picture 5">
            <a:extLst>
              <a:ext uri="{FF2B5EF4-FFF2-40B4-BE49-F238E27FC236}">
                <a16:creationId xmlns:a16="http://schemas.microsoft.com/office/drawing/2014/main" id="{229F6E67-33D0-D04F-AD27-B19D7AA77529}"/>
              </a:ext>
            </a:extLst>
          </p:cNvPr>
          <p:cNvPicPr>
            <a:picLocks noChangeAspect="1"/>
          </p:cNvPicPr>
          <p:nvPr/>
        </p:nvPicPr>
        <p:blipFill>
          <a:blip r:embed="rId2"/>
          <a:stretch>
            <a:fillRect/>
          </a:stretch>
        </p:blipFill>
        <p:spPr>
          <a:xfrm>
            <a:off x="2514600" y="2209800"/>
            <a:ext cx="3735852" cy="2255656"/>
          </a:xfrm>
          <a:prstGeom prst="rect">
            <a:avLst/>
          </a:prstGeom>
        </p:spPr>
      </p:pic>
    </p:spTree>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628F91-0CED-D54E-A2C9-943D36D49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524000"/>
            <a:ext cx="2767895" cy="2767895"/>
          </a:xfrm>
          <a:prstGeom prst="rect">
            <a:avLst/>
          </a:prstGeom>
        </p:spPr>
      </p:pic>
      <p:sp>
        <p:nvSpPr>
          <p:cNvPr id="4" name="TextBox 3">
            <a:extLst>
              <a:ext uri="{FF2B5EF4-FFF2-40B4-BE49-F238E27FC236}">
                <a16:creationId xmlns:a16="http://schemas.microsoft.com/office/drawing/2014/main" id="{CB941484-3C44-9B47-9A88-732D0A4BDBF2}"/>
              </a:ext>
            </a:extLst>
          </p:cNvPr>
          <p:cNvSpPr txBox="1"/>
          <p:nvPr/>
        </p:nvSpPr>
        <p:spPr>
          <a:xfrm>
            <a:off x="2667000" y="4800600"/>
            <a:ext cx="6858000" cy="646331"/>
          </a:xfrm>
          <a:prstGeom prst="rect">
            <a:avLst/>
          </a:prstGeom>
          <a:noFill/>
        </p:spPr>
        <p:txBody>
          <a:bodyPr wrap="square" rtlCol="0">
            <a:spAutoFit/>
          </a:bodyPr>
          <a:lstStyle/>
          <a:p>
            <a:pPr algn="ctr"/>
            <a:r>
              <a:rPr lang="en-US" dirty="0"/>
              <a:t> Advanced formulations designed for the future.</a:t>
            </a:r>
          </a:p>
          <a:p>
            <a:endParaRPr lang="en-US" dirty="0"/>
          </a:p>
        </p:txBody>
      </p:sp>
    </p:spTree>
    <p:extLst>
      <p:ext uri="{BB962C8B-B14F-4D97-AF65-F5344CB8AC3E}">
        <p14:creationId xmlns:p14="http://schemas.microsoft.com/office/powerpoint/2010/main" val="322455628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F2A93-27C4-A24F-B127-00EE2D43D771}"/>
              </a:ext>
            </a:extLst>
          </p:cNvPr>
          <p:cNvSpPr>
            <a:spLocks noGrp="1"/>
          </p:cNvSpPr>
          <p:nvPr>
            <p:ph type="title"/>
          </p:nvPr>
        </p:nvSpPr>
        <p:spPr/>
        <p:txBody>
          <a:bodyPr/>
          <a:lstStyle/>
          <a:p>
            <a:r>
              <a:rPr lang="en-US" dirty="0"/>
              <a:t>What Types of Substances Are on the Proposition 65 List???</a:t>
            </a:r>
          </a:p>
        </p:txBody>
      </p:sp>
      <p:sp>
        <p:nvSpPr>
          <p:cNvPr id="3" name="Content Placeholder 2">
            <a:extLst>
              <a:ext uri="{FF2B5EF4-FFF2-40B4-BE49-F238E27FC236}">
                <a16:creationId xmlns:a16="http://schemas.microsoft.com/office/drawing/2014/main" id="{6C5F7279-723A-6D4F-99D4-075053BAC3E6}"/>
              </a:ext>
            </a:extLst>
          </p:cNvPr>
          <p:cNvSpPr>
            <a:spLocks noGrp="1"/>
          </p:cNvSpPr>
          <p:nvPr>
            <p:ph idx="1"/>
          </p:nvPr>
        </p:nvSpPr>
        <p:spPr>
          <a:xfrm>
            <a:off x="1906587" y="2590800"/>
            <a:ext cx="8378826" cy="3200400"/>
          </a:xfrm>
        </p:spPr>
        <p:txBody>
          <a:bodyPr>
            <a:noAutofit/>
          </a:bodyPr>
          <a:lstStyle/>
          <a:p>
            <a:r>
              <a:rPr lang="en-US" sz="2400" dirty="0"/>
              <a:t>Alcoholic beverages – cancer, developmental</a:t>
            </a:r>
          </a:p>
          <a:p>
            <a:r>
              <a:rPr lang="en-US" sz="2400" dirty="0"/>
              <a:t>Estrogen, testosterone – cancer</a:t>
            </a:r>
          </a:p>
          <a:p>
            <a:r>
              <a:rPr lang="en-US" sz="2400" dirty="0"/>
              <a:t>Metronidazole – cancer</a:t>
            </a:r>
          </a:p>
          <a:p>
            <a:r>
              <a:rPr lang="en-US" sz="2400" dirty="0"/>
              <a:t>Retinol/</a:t>
            </a:r>
            <a:r>
              <a:rPr lang="en-US" sz="2400" dirty="0" err="1"/>
              <a:t>retinyl</a:t>
            </a:r>
            <a:r>
              <a:rPr lang="en-US" sz="2400" dirty="0"/>
              <a:t> esters – developmental</a:t>
            </a:r>
          </a:p>
          <a:p>
            <a:r>
              <a:rPr lang="en-US" sz="2400" dirty="0"/>
              <a:t>Spironolactone – cancer</a:t>
            </a:r>
          </a:p>
          <a:p>
            <a:r>
              <a:rPr lang="en-US" sz="2400" dirty="0"/>
              <a:t>Warfarin – developmental</a:t>
            </a:r>
          </a:p>
          <a:p>
            <a:r>
              <a:rPr lang="en-US" sz="2400" dirty="0"/>
              <a:t>Zidovudine (AZT) – cancer</a:t>
            </a:r>
          </a:p>
          <a:p>
            <a:r>
              <a:rPr lang="en-US" sz="2400" dirty="0"/>
              <a:t>Acetaminophen – being considered!  Cancer</a:t>
            </a:r>
          </a:p>
        </p:txBody>
      </p:sp>
    </p:spTree>
    <p:extLst>
      <p:ext uri="{BB962C8B-B14F-4D97-AF65-F5344CB8AC3E}">
        <p14:creationId xmlns:p14="http://schemas.microsoft.com/office/powerpoint/2010/main" val="135007003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7F13070F-CF13-4DE5-B69C-A6BFAAAD1748}"/>
              </a:ext>
            </a:extLst>
          </p:cNvPr>
          <p:cNvSpPr>
            <a:spLocks noGrp="1" noChangeArrowheads="1"/>
          </p:cNvSpPr>
          <p:nvPr>
            <p:ph type="title"/>
          </p:nvPr>
        </p:nvSpPr>
        <p:spPr>
          <a:xfrm>
            <a:off x="762000" y="685800"/>
            <a:ext cx="8763000" cy="1219200"/>
          </a:xfrm>
        </p:spPr>
        <p:txBody>
          <a:bodyPr>
            <a:normAutofit/>
          </a:bodyPr>
          <a:lstStyle/>
          <a:p>
            <a:r>
              <a:rPr lang="en-US" altLang="en-US" dirty="0">
                <a:solidFill>
                  <a:srgbClr val="FFFFFF"/>
                </a:solidFill>
              </a:rPr>
              <a:t>Limits of Detection</a:t>
            </a:r>
          </a:p>
        </p:txBody>
      </p:sp>
      <p:sp>
        <p:nvSpPr>
          <p:cNvPr id="40963" name="Rectangle 3">
            <a:extLst>
              <a:ext uri="{FF2B5EF4-FFF2-40B4-BE49-F238E27FC236}">
                <a16:creationId xmlns:a16="http://schemas.microsoft.com/office/drawing/2014/main" id="{4CE8F5E3-78FE-4DC6-A003-B6C679E6EAD5}"/>
              </a:ext>
            </a:extLst>
          </p:cNvPr>
          <p:cNvSpPr>
            <a:spLocks noGrp="1" noChangeArrowheads="1"/>
          </p:cNvSpPr>
          <p:nvPr>
            <p:ph idx="1"/>
          </p:nvPr>
        </p:nvSpPr>
        <p:spPr>
          <a:xfrm>
            <a:off x="2203250" y="2317750"/>
            <a:ext cx="7785500" cy="2635250"/>
          </a:xfrm>
        </p:spPr>
        <p:txBody>
          <a:bodyPr anchor="ctr">
            <a:normAutofit/>
          </a:bodyPr>
          <a:lstStyle/>
          <a:p>
            <a:r>
              <a:rPr lang="en-US" altLang="en-US" sz="2800" dirty="0"/>
              <a:t> Have improved substantially over the last decade for a number of analytical procedures</a:t>
            </a:r>
          </a:p>
          <a:p>
            <a:r>
              <a:rPr lang="en-US" altLang="en-US" sz="2800" dirty="0"/>
              <a:t> Is the presence of “any” analyte significant?</a:t>
            </a:r>
          </a:p>
          <a:p>
            <a:r>
              <a:rPr lang="en-US" altLang="en-US" sz="2800" dirty="0"/>
              <a:t>Conversely, is the failure to detect = none?</a:t>
            </a:r>
          </a:p>
        </p:txBody>
      </p:sp>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364D0C02-F6EF-47FE-B16C-DC00FD4419DA}"/>
              </a:ext>
            </a:extLst>
          </p:cNvPr>
          <p:cNvSpPr>
            <a:spLocks noGrp="1" noChangeArrowheads="1"/>
          </p:cNvSpPr>
          <p:nvPr>
            <p:ph type="title"/>
          </p:nvPr>
        </p:nvSpPr>
        <p:spPr>
          <a:xfrm>
            <a:off x="868188" y="826687"/>
            <a:ext cx="8915400" cy="468713"/>
          </a:xfrm>
        </p:spPr>
        <p:txBody>
          <a:bodyPr>
            <a:normAutofit fontScale="90000"/>
          </a:bodyPr>
          <a:lstStyle/>
          <a:p>
            <a:r>
              <a:rPr lang="en-US" altLang="en-US" sz="3500" dirty="0">
                <a:solidFill>
                  <a:srgbClr val="FFFFFF"/>
                </a:solidFill>
              </a:rPr>
              <a:t>The concept of “any”</a:t>
            </a:r>
          </a:p>
        </p:txBody>
      </p:sp>
      <p:sp>
        <p:nvSpPr>
          <p:cNvPr id="41987" name="Rectangle 3">
            <a:extLst>
              <a:ext uri="{FF2B5EF4-FFF2-40B4-BE49-F238E27FC236}">
                <a16:creationId xmlns:a16="http://schemas.microsoft.com/office/drawing/2014/main" id="{5D1E185F-EF6B-45FD-826E-19C8AF3EA552}"/>
              </a:ext>
            </a:extLst>
          </p:cNvPr>
          <p:cNvSpPr>
            <a:spLocks noGrp="1" noChangeArrowheads="1"/>
          </p:cNvSpPr>
          <p:nvPr>
            <p:ph idx="1"/>
          </p:nvPr>
        </p:nvSpPr>
        <p:spPr>
          <a:xfrm>
            <a:off x="1752600" y="1981200"/>
            <a:ext cx="8915400" cy="3810000"/>
          </a:xfrm>
        </p:spPr>
        <p:txBody>
          <a:bodyPr>
            <a:noAutofit/>
          </a:bodyPr>
          <a:lstStyle/>
          <a:p>
            <a:r>
              <a:rPr lang="en-US" altLang="en-US" sz="2800" dirty="0"/>
              <a:t>It is impossible to certify that there is “zero” amount of anything</a:t>
            </a:r>
          </a:p>
          <a:p>
            <a:r>
              <a:rPr lang="en-US" altLang="en-US" sz="2800" dirty="0"/>
              <a:t>Determining a “safe” limit is fraught with assumptions, both scientific and legal</a:t>
            </a:r>
          </a:p>
          <a:p>
            <a:r>
              <a:rPr lang="en-US" altLang="en-US" sz="2800" dirty="0"/>
              <a:t>Exposures are a factor when determining risk</a:t>
            </a:r>
          </a:p>
          <a:p>
            <a:r>
              <a:rPr lang="en-US" altLang="en-US" sz="2800" dirty="0"/>
              <a:t>Limits such as MADLs/NSRLs take into account other sources over which the supplier of the product has no control.</a:t>
            </a:r>
          </a:p>
        </p:txBody>
      </p:sp>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D6EA4-2F78-C847-8111-E973295B44D2}"/>
              </a:ext>
            </a:extLst>
          </p:cNvPr>
          <p:cNvSpPr>
            <a:spLocks noGrp="1"/>
          </p:cNvSpPr>
          <p:nvPr>
            <p:ph type="title"/>
          </p:nvPr>
        </p:nvSpPr>
        <p:spPr>
          <a:xfrm>
            <a:off x="2171278" y="1012004"/>
            <a:ext cx="2562119" cy="4795408"/>
          </a:xfrm>
        </p:spPr>
        <p:txBody>
          <a:bodyPr>
            <a:normAutofit/>
          </a:bodyPr>
          <a:lstStyle/>
          <a:p>
            <a:r>
              <a:rPr lang="en-US">
                <a:solidFill>
                  <a:srgbClr val="FFFFFF"/>
                </a:solidFill>
              </a:rPr>
              <a:t>Safe Harbor Levels</a:t>
            </a:r>
          </a:p>
        </p:txBody>
      </p:sp>
      <p:graphicFrame>
        <p:nvGraphicFramePr>
          <p:cNvPr id="5" name="Content Placeholder 2">
            <a:extLst>
              <a:ext uri="{FF2B5EF4-FFF2-40B4-BE49-F238E27FC236}">
                <a16:creationId xmlns:a16="http://schemas.microsoft.com/office/drawing/2014/main" id="{B35A4D82-1C14-4BEC-9FDD-CA833B2C4CE1}"/>
              </a:ext>
            </a:extLst>
          </p:cNvPr>
          <p:cNvGraphicFramePr>
            <a:graphicFrameLocks noGrp="1"/>
          </p:cNvGraphicFramePr>
          <p:nvPr>
            <p:ph idx="1"/>
            <p:extLst>
              <p:ext uri="{D42A27DB-BD31-4B8C-83A1-F6EECF244321}">
                <p14:modId xmlns:p14="http://schemas.microsoft.com/office/powerpoint/2010/main" val="1768293523"/>
              </p:ext>
            </p:extLst>
          </p:nvPr>
        </p:nvGraphicFramePr>
        <p:xfrm>
          <a:off x="5419732" y="470924"/>
          <a:ext cx="4885203"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425453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C22E-7830-6F49-93B0-57C888F3998C}"/>
              </a:ext>
            </a:extLst>
          </p:cNvPr>
          <p:cNvSpPr>
            <a:spLocks noGrp="1"/>
          </p:cNvSpPr>
          <p:nvPr>
            <p:ph type="title"/>
          </p:nvPr>
        </p:nvSpPr>
        <p:spPr>
          <a:xfrm>
            <a:off x="685801" y="609601"/>
            <a:ext cx="10131425" cy="914400"/>
          </a:xfrm>
        </p:spPr>
        <p:txBody>
          <a:bodyPr/>
          <a:lstStyle/>
          <a:p>
            <a:r>
              <a:rPr lang="en-US" dirty="0"/>
              <a:t>Prop 65 – The Penalty for Noncompliance</a:t>
            </a:r>
          </a:p>
        </p:txBody>
      </p:sp>
      <p:sp>
        <p:nvSpPr>
          <p:cNvPr id="3" name="TextBox 2">
            <a:extLst>
              <a:ext uri="{FF2B5EF4-FFF2-40B4-BE49-F238E27FC236}">
                <a16:creationId xmlns:a16="http://schemas.microsoft.com/office/drawing/2014/main" id="{6E274157-11F4-F242-8E18-7768B0949CA8}"/>
              </a:ext>
            </a:extLst>
          </p:cNvPr>
          <p:cNvSpPr txBox="1"/>
          <p:nvPr/>
        </p:nvSpPr>
        <p:spPr>
          <a:xfrm>
            <a:off x="2628900" y="2286000"/>
            <a:ext cx="6934200" cy="1231106"/>
          </a:xfrm>
          <a:prstGeom prst="rect">
            <a:avLst/>
          </a:prstGeom>
          <a:noFill/>
        </p:spPr>
        <p:txBody>
          <a:bodyPr wrap="square" rtlCol="0">
            <a:spAutoFit/>
          </a:bodyPr>
          <a:lstStyle/>
          <a:p>
            <a:r>
              <a:rPr lang="en-US" sz="2800" dirty="0"/>
              <a:t>Can be up to $2,500 per occurrence per day – this adds up quickly!</a:t>
            </a:r>
          </a:p>
          <a:p>
            <a:endParaRPr lang="en-US" dirty="0"/>
          </a:p>
        </p:txBody>
      </p:sp>
      <p:pic>
        <p:nvPicPr>
          <p:cNvPr id="6" name="Picture 5">
            <a:extLst>
              <a:ext uri="{FF2B5EF4-FFF2-40B4-BE49-F238E27FC236}">
                <a16:creationId xmlns:a16="http://schemas.microsoft.com/office/drawing/2014/main" id="{8C0818B4-91C9-2D47-A727-46C0F7287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415862"/>
            <a:ext cx="4572000" cy="2567940"/>
          </a:xfrm>
          <a:prstGeom prst="rect">
            <a:avLst/>
          </a:prstGeom>
        </p:spPr>
      </p:pic>
    </p:spTree>
    <p:extLst>
      <p:ext uri="{BB962C8B-B14F-4D97-AF65-F5344CB8AC3E}">
        <p14:creationId xmlns:p14="http://schemas.microsoft.com/office/powerpoint/2010/main" val="189865755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73183-246A-5C49-B882-DF2C3F7DA950}"/>
              </a:ext>
            </a:extLst>
          </p:cNvPr>
          <p:cNvSpPr>
            <a:spLocks noGrp="1"/>
          </p:cNvSpPr>
          <p:nvPr>
            <p:ph type="title"/>
          </p:nvPr>
        </p:nvSpPr>
        <p:spPr/>
        <p:txBody>
          <a:bodyPr/>
          <a:lstStyle/>
          <a:p>
            <a:r>
              <a:rPr lang="en-US" sz="3200" dirty="0"/>
              <a:t>The Changes in Prop 65 That Went Into Effect on August 31, 2018….</a:t>
            </a:r>
          </a:p>
        </p:txBody>
      </p:sp>
      <p:sp>
        <p:nvSpPr>
          <p:cNvPr id="3" name="TextBox 2">
            <a:extLst>
              <a:ext uri="{FF2B5EF4-FFF2-40B4-BE49-F238E27FC236}">
                <a16:creationId xmlns:a16="http://schemas.microsoft.com/office/drawing/2014/main" id="{E048790A-97FC-6147-9E4E-B6250D7318A1}"/>
              </a:ext>
            </a:extLst>
          </p:cNvPr>
          <p:cNvSpPr txBox="1"/>
          <p:nvPr/>
        </p:nvSpPr>
        <p:spPr>
          <a:xfrm>
            <a:off x="2286000" y="2474893"/>
            <a:ext cx="7696200" cy="954107"/>
          </a:xfrm>
          <a:prstGeom prst="rect">
            <a:avLst/>
          </a:prstGeom>
          <a:noFill/>
        </p:spPr>
        <p:txBody>
          <a:bodyPr wrap="square" rtlCol="0">
            <a:spAutoFit/>
          </a:bodyPr>
          <a:lstStyle/>
          <a:p>
            <a:r>
              <a:rPr lang="en-US" sz="2800" dirty="0">
                <a:solidFill>
                  <a:srgbClr val="FFFF00"/>
                </a:solidFill>
              </a:rPr>
              <a:t>…merely made a change in how the warning is worded…..</a:t>
            </a:r>
          </a:p>
        </p:txBody>
      </p:sp>
      <p:sp>
        <p:nvSpPr>
          <p:cNvPr id="4" name="TextBox 3">
            <a:extLst>
              <a:ext uri="{FF2B5EF4-FFF2-40B4-BE49-F238E27FC236}">
                <a16:creationId xmlns:a16="http://schemas.microsoft.com/office/drawing/2014/main" id="{AF15B714-9A30-5C48-987B-AF26865EB242}"/>
              </a:ext>
            </a:extLst>
          </p:cNvPr>
          <p:cNvSpPr txBox="1"/>
          <p:nvPr/>
        </p:nvSpPr>
        <p:spPr>
          <a:xfrm>
            <a:off x="2362200" y="3743980"/>
            <a:ext cx="2438400" cy="523220"/>
          </a:xfrm>
          <a:prstGeom prst="rect">
            <a:avLst/>
          </a:prstGeom>
          <a:noFill/>
        </p:spPr>
        <p:txBody>
          <a:bodyPr wrap="square" rtlCol="0">
            <a:spAutoFit/>
          </a:bodyPr>
          <a:lstStyle/>
          <a:p>
            <a:r>
              <a:rPr lang="en-US" sz="2800" dirty="0"/>
              <a:t>FROM THIS:</a:t>
            </a:r>
          </a:p>
        </p:txBody>
      </p:sp>
      <p:sp>
        <p:nvSpPr>
          <p:cNvPr id="5" name="TextBox 4">
            <a:extLst>
              <a:ext uri="{FF2B5EF4-FFF2-40B4-BE49-F238E27FC236}">
                <a16:creationId xmlns:a16="http://schemas.microsoft.com/office/drawing/2014/main" id="{8C2B3615-D639-6B46-A72B-06298769583E}"/>
              </a:ext>
            </a:extLst>
          </p:cNvPr>
          <p:cNvSpPr txBox="1"/>
          <p:nvPr/>
        </p:nvSpPr>
        <p:spPr>
          <a:xfrm>
            <a:off x="2362200" y="4438471"/>
            <a:ext cx="7467600" cy="1200329"/>
          </a:xfrm>
          <a:prstGeom prst="rect">
            <a:avLst/>
          </a:prstGeom>
          <a:noFill/>
        </p:spPr>
        <p:txBody>
          <a:bodyPr wrap="square" rtlCol="0">
            <a:spAutoFit/>
          </a:bodyPr>
          <a:lstStyle/>
          <a:p>
            <a:r>
              <a:rPr lang="en-US" sz="2400" dirty="0"/>
              <a:t>WARNING: This product contains chemicals known to the State of California to cause cancer and/or birth defects or other reproductive harm.</a:t>
            </a:r>
          </a:p>
        </p:txBody>
      </p:sp>
    </p:spTree>
    <p:extLst>
      <p:ext uri="{BB962C8B-B14F-4D97-AF65-F5344CB8AC3E}">
        <p14:creationId xmlns:p14="http://schemas.microsoft.com/office/powerpoint/2010/main" val="1985752638"/>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emplate>{438D7F13-4FF2-DE4C-9516-27763861467F}tf10001058</Template>
  <TotalTime>217</TotalTime>
  <Words>1769</Words>
  <Application>Microsoft Macintosh PowerPoint</Application>
  <PresentationFormat>Widescreen</PresentationFormat>
  <Paragraphs>143</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Calibri Light</vt:lpstr>
      <vt:lpstr>Celestial</vt:lpstr>
      <vt:lpstr>WHAT’S UNDER THE HOOD OF PROPOSITION 65 AND ITS UPDATES?</vt:lpstr>
      <vt:lpstr>The Moral of the Story</vt:lpstr>
      <vt:lpstr>Proposition 65</vt:lpstr>
      <vt:lpstr>What Types of Substances Are on the Proposition 65 List???</vt:lpstr>
      <vt:lpstr>Limits of Detection</vt:lpstr>
      <vt:lpstr>The concept of “any”</vt:lpstr>
      <vt:lpstr>Safe Harbor Levels</vt:lpstr>
      <vt:lpstr>Prop 65 – The Penalty for Noncompliance</vt:lpstr>
      <vt:lpstr>The Changes in Prop 65 That Went Into Effect on August 31, 2018….</vt:lpstr>
      <vt:lpstr>TO THIS:</vt:lpstr>
      <vt:lpstr>The Purposes of the Change</vt:lpstr>
      <vt:lpstr>But Did This Help????</vt:lpstr>
      <vt:lpstr>Statute Leads to Abuses Not Originally Intended….</vt:lpstr>
      <vt:lpstr>The Big Bounty Hunters – Plaintiffs - Corporations</vt:lpstr>
      <vt:lpstr>Who ARE These Corporations?</vt:lpstr>
      <vt:lpstr>The Big Bounty Hunters - Individuals</vt:lpstr>
      <vt:lpstr>The Big Bounty Hunters – Their Attorneys</vt:lpstr>
      <vt:lpstr>A Lucrative Endeavor!</vt:lpstr>
      <vt:lpstr>Bounty Hunters – Why They Win</vt:lpstr>
      <vt:lpstr>Everyone Wins!  Except…..</vt:lpstr>
      <vt:lpstr>Low Hanging Fruit….</vt:lpstr>
      <vt:lpstr>Package Printing</vt:lpstr>
      <vt:lpstr>A Standard of Reasonableness is Sorely Needed!</vt:lpstr>
      <vt:lpstr>Starbucks</vt:lpstr>
      <vt:lpstr>My morning snack….</vt:lpstr>
      <vt:lpstr>Food Packaging Gets “Real”</vt:lpstr>
      <vt:lpstr>Prop 65 Compliance:</vt:lpstr>
      <vt:lpstr>What Can the Printer Do?</vt:lpstr>
      <vt:lpstr>Where Does It End?</vt:lpstr>
      <vt:lpstr>If You Only Remember Two Things From My Presentation, They Should Be….</vt:lpstr>
      <vt:lpstr>When You Get Back to Your Office, the Two Things You Should Do Are….</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UNDER THE HOOD OF PROPOSITION 65 AND ITS UPDATES?</dc:title>
  <dc:creator>Lisa Fine</dc:creator>
  <cp:lastModifiedBy>Lisa Fine</cp:lastModifiedBy>
  <cp:revision>27</cp:revision>
  <dcterms:created xsi:type="dcterms:W3CDTF">2019-01-29T20:11:39Z</dcterms:created>
  <dcterms:modified xsi:type="dcterms:W3CDTF">2019-03-23T18:10:34Z</dcterms:modified>
</cp:coreProperties>
</file>