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1" r:id="rId2"/>
    <p:sldId id="284" r:id="rId3"/>
    <p:sldId id="292" r:id="rId4"/>
    <p:sldId id="280" r:id="rId5"/>
    <p:sldId id="269" r:id="rId6"/>
    <p:sldId id="259" r:id="rId7"/>
    <p:sldId id="278" r:id="rId8"/>
    <p:sldId id="293" r:id="rId9"/>
    <p:sldId id="279" r:id="rId10"/>
    <p:sldId id="257" r:id="rId11"/>
    <p:sldId id="274" r:id="rId12"/>
    <p:sldId id="275" r:id="rId13"/>
    <p:sldId id="276" r:id="rId14"/>
    <p:sldId id="266" r:id="rId15"/>
    <p:sldId id="263" r:id="rId16"/>
    <p:sldId id="277" r:id="rId17"/>
    <p:sldId id="258" r:id="rId18"/>
    <p:sldId id="271" r:id="rId19"/>
    <p:sldId id="270" r:id="rId20"/>
    <p:sldId id="264" r:id="rId21"/>
    <p:sldId id="294" r:id="rId22"/>
    <p:sldId id="295" r:id="rId23"/>
    <p:sldId id="296" r:id="rId24"/>
    <p:sldId id="297" r:id="rId25"/>
    <p:sldId id="28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7" autoAdjust="0"/>
    <p:restoredTop sz="94558" autoAdjust="0"/>
  </p:normalViewPr>
  <p:slideViewPr>
    <p:cSldViewPr snapToGrid="0">
      <p:cViewPr varScale="1">
        <p:scale>
          <a:sx n="111" d="100"/>
          <a:sy n="111" d="100"/>
        </p:scale>
        <p:origin x="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4/8/19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4/8/19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ideo" Target="https://www.youtube.com/embed/WEw-GjTriIo" TargetMode="External"/><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abc7ny.com/news/metal-plate-falls-from-construction-site-in-manhattan/2209293/" TargetMode="External"/><Relationship Id="rId2" Type="http://schemas.openxmlformats.org/officeDocument/2006/relationships/slideLayout" Target="../slideLayouts/slideLayout6.xml"/><Relationship Id="rId1" Type="http://schemas.openxmlformats.org/officeDocument/2006/relationships/video" Target="https://www.youtube.com/embed/evhLzq7Gsak" TargetMode="Externa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19" name="Picture 18">
            <a:extLst>
              <a:ext uri="{FF2B5EF4-FFF2-40B4-BE49-F238E27FC236}">
                <a16:creationId xmlns:a16="http://schemas.microsoft.com/office/drawing/2014/main" id="{280055E9-400C-BC48-887F-A30FFC7E69CF}"/>
              </a:ext>
            </a:extLst>
          </p:cNvPr>
          <p:cNvPicPr>
            <a:picLocks noChangeAspect="1"/>
          </p:cNvPicPr>
          <p:nvPr/>
        </p:nvPicPr>
        <p:blipFill>
          <a:blip r:embed="rId2"/>
          <a:stretch>
            <a:fillRect/>
          </a:stretch>
        </p:blipFill>
        <p:spPr>
          <a:xfrm>
            <a:off x="279742" y="1788340"/>
            <a:ext cx="11912258" cy="3611880"/>
          </a:xfrm>
          <a:prstGeom prst="rect">
            <a:avLst/>
          </a:prstGeom>
        </p:spPr>
      </p:pic>
      <p:pic>
        <p:nvPicPr>
          <p:cNvPr id="5" name="Picture 4">
            <a:extLst>
              <a:ext uri="{FF2B5EF4-FFF2-40B4-BE49-F238E27FC236}">
                <a16:creationId xmlns:a16="http://schemas.microsoft.com/office/drawing/2014/main" id="{6D41155A-F218-42BF-9DDA-DC8629BA3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375" y="4613158"/>
            <a:ext cx="5129625" cy="2094597"/>
          </a:xfrm>
          <a:prstGeom prst="rect">
            <a:avLst/>
          </a:prstGeom>
        </p:spPr>
      </p:pic>
    </p:spTree>
    <p:extLst>
      <p:ext uri="{BB962C8B-B14F-4D97-AF65-F5344CB8AC3E}">
        <p14:creationId xmlns:p14="http://schemas.microsoft.com/office/powerpoint/2010/main" val="2580445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r>
              <a:rPr lang="en-US"/>
              <a:t>Why Connecticut Is Collapsing</a:t>
            </a:r>
          </a:p>
          <a:p>
            <a:r>
              <a:rPr lang="en-US"/>
              <a:t>The state with the nation’s highest average income grapples with a huge debt problem even as young people and big employers — including Aetna — head for the exits.</a:t>
            </a:r>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1103312" y="452718"/>
            <a:ext cx="8947522" cy="1400530"/>
          </a:xfrm>
        </p:spPr>
        <p:txBody>
          <a:bodyPr anchor="ctr">
            <a:normAutofit/>
          </a:bodyPr>
          <a:lstStyle/>
          <a:p>
            <a:r>
              <a:rPr lang="en-US" b="1" dirty="0">
                <a:solidFill>
                  <a:srgbClr val="FFFFFF"/>
                </a:solidFill>
                <a:effectLst>
                  <a:outerShdw blurRad="38100" dist="38100" dir="2700000" algn="tl">
                    <a:srgbClr val="000000">
                      <a:alpha val="43137"/>
                    </a:srgbClr>
                  </a:outerShdw>
                </a:effectLst>
              </a:rPr>
              <a:t>The Headlines Keep Coming…</a:t>
            </a:r>
          </a:p>
        </p:txBody>
      </p:sp>
      <p:pic>
        <p:nvPicPr>
          <p:cNvPr id="13" name="Picture 12"/>
          <p:cNvPicPr>
            <a:picLocks noChangeAspect="1"/>
          </p:cNvPicPr>
          <p:nvPr/>
        </p:nvPicPr>
        <p:blipFill>
          <a:blip r:embed="rId2"/>
          <a:stretch>
            <a:fillRect/>
          </a:stretch>
        </p:blipFill>
        <p:spPr>
          <a:xfrm>
            <a:off x="6506819" y="2638205"/>
            <a:ext cx="5685182" cy="1350546"/>
          </a:xfrm>
          <a:prstGeom prst="rect">
            <a:avLst/>
          </a:prstGeom>
        </p:spPr>
      </p:pic>
      <p:pic>
        <p:nvPicPr>
          <p:cNvPr id="16" name="Picture 15">
            <a:extLst>
              <a:ext uri="{FF2B5EF4-FFF2-40B4-BE49-F238E27FC236}">
                <a16:creationId xmlns:a16="http://schemas.microsoft.com/office/drawing/2014/main" id="{B7656B3E-60EA-4D5B-ABE2-9CF22C9E2806}"/>
              </a:ext>
            </a:extLst>
          </p:cNvPr>
          <p:cNvPicPr>
            <a:picLocks noChangeAspect="1"/>
          </p:cNvPicPr>
          <p:nvPr/>
        </p:nvPicPr>
        <p:blipFill>
          <a:blip r:embed="rId3"/>
          <a:stretch>
            <a:fillRect/>
          </a:stretch>
        </p:blipFill>
        <p:spPr>
          <a:xfrm>
            <a:off x="0" y="1677745"/>
            <a:ext cx="9215701" cy="1126903"/>
          </a:xfrm>
          <a:prstGeom prst="rect">
            <a:avLst/>
          </a:prstGeom>
        </p:spPr>
      </p:pic>
      <p:pic>
        <p:nvPicPr>
          <p:cNvPr id="19" name="Picture 18">
            <a:extLst>
              <a:ext uri="{FF2B5EF4-FFF2-40B4-BE49-F238E27FC236}">
                <a16:creationId xmlns:a16="http://schemas.microsoft.com/office/drawing/2014/main" id="{4795F11B-60B5-4256-9DD6-A1FB4A9CB308}"/>
              </a:ext>
            </a:extLst>
          </p:cNvPr>
          <p:cNvPicPr>
            <a:picLocks noChangeAspect="1"/>
          </p:cNvPicPr>
          <p:nvPr/>
        </p:nvPicPr>
        <p:blipFill>
          <a:blip r:embed="rId4"/>
          <a:stretch>
            <a:fillRect/>
          </a:stretch>
        </p:blipFill>
        <p:spPr>
          <a:xfrm>
            <a:off x="8172956" y="1677745"/>
            <a:ext cx="4001575" cy="1320778"/>
          </a:xfrm>
          <a:prstGeom prst="rect">
            <a:avLst/>
          </a:prstGeom>
        </p:spPr>
      </p:pic>
      <p:pic>
        <p:nvPicPr>
          <p:cNvPr id="4" name="Picture 3">
            <a:extLst>
              <a:ext uri="{FF2B5EF4-FFF2-40B4-BE49-F238E27FC236}">
                <a16:creationId xmlns:a16="http://schemas.microsoft.com/office/drawing/2014/main" id="{79C885B2-8A5A-4385-B634-9ED1B18202D1}"/>
              </a:ext>
            </a:extLst>
          </p:cNvPr>
          <p:cNvPicPr>
            <a:picLocks noChangeAspect="1"/>
          </p:cNvPicPr>
          <p:nvPr/>
        </p:nvPicPr>
        <p:blipFill>
          <a:blip r:embed="rId5"/>
          <a:stretch>
            <a:fillRect/>
          </a:stretch>
        </p:blipFill>
        <p:spPr>
          <a:xfrm>
            <a:off x="8505767" y="3888921"/>
            <a:ext cx="3668764" cy="1098646"/>
          </a:xfrm>
          <a:prstGeom prst="rect">
            <a:avLst/>
          </a:prstGeom>
        </p:spPr>
      </p:pic>
      <p:pic>
        <p:nvPicPr>
          <p:cNvPr id="6" name="Picture 5">
            <a:extLst>
              <a:ext uri="{FF2B5EF4-FFF2-40B4-BE49-F238E27FC236}">
                <a16:creationId xmlns:a16="http://schemas.microsoft.com/office/drawing/2014/main" id="{676C00C5-A6BD-49DC-BDFA-0E664924CEB1}"/>
              </a:ext>
            </a:extLst>
          </p:cNvPr>
          <p:cNvPicPr>
            <a:picLocks noChangeAspect="1"/>
          </p:cNvPicPr>
          <p:nvPr/>
        </p:nvPicPr>
        <p:blipFill>
          <a:blip r:embed="rId6"/>
          <a:stretch>
            <a:fillRect/>
          </a:stretch>
        </p:blipFill>
        <p:spPr>
          <a:xfrm>
            <a:off x="5551780" y="4974192"/>
            <a:ext cx="6597876" cy="1273404"/>
          </a:xfrm>
          <a:prstGeom prst="rect">
            <a:avLst/>
          </a:prstGeom>
        </p:spPr>
      </p:pic>
      <p:pic>
        <p:nvPicPr>
          <p:cNvPr id="15" name="Picture 14">
            <a:extLst>
              <a:ext uri="{FF2B5EF4-FFF2-40B4-BE49-F238E27FC236}">
                <a16:creationId xmlns:a16="http://schemas.microsoft.com/office/drawing/2014/main" id="{A5537D2A-D38C-4C95-BED2-EBB894B88051}"/>
              </a:ext>
            </a:extLst>
          </p:cNvPr>
          <p:cNvPicPr>
            <a:picLocks noChangeAspect="1"/>
          </p:cNvPicPr>
          <p:nvPr/>
        </p:nvPicPr>
        <p:blipFill>
          <a:blip r:embed="rId7"/>
          <a:stretch>
            <a:fillRect/>
          </a:stretch>
        </p:blipFill>
        <p:spPr>
          <a:xfrm>
            <a:off x="0" y="5432361"/>
            <a:ext cx="5576656" cy="818539"/>
          </a:xfrm>
          <a:prstGeom prst="rect">
            <a:avLst/>
          </a:prstGeom>
        </p:spPr>
      </p:pic>
      <p:pic>
        <p:nvPicPr>
          <p:cNvPr id="17" name="Picture 16">
            <a:extLst>
              <a:ext uri="{FF2B5EF4-FFF2-40B4-BE49-F238E27FC236}">
                <a16:creationId xmlns:a16="http://schemas.microsoft.com/office/drawing/2014/main" id="{D58087BA-80C0-AE46-A3A0-F97A8E0E0FCF}"/>
              </a:ext>
            </a:extLst>
          </p:cNvPr>
          <p:cNvPicPr>
            <a:picLocks noChangeAspect="1"/>
          </p:cNvPicPr>
          <p:nvPr/>
        </p:nvPicPr>
        <p:blipFill>
          <a:blip r:embed="rId8"/>
          <a:stretch>
            <a:fillRect/>
          </a:stretch>
        </p:blipFill>
        <p:spPr>
          <a:xfrm>
            <a:off x="9819985" y="6276340"/>
            <a:ext cx="2171363" cy="523220"/>
          </a:xfrm>
          <a:prstGeom prst="rect">
            <a:avLst/>
          </a:prstGeom>
        </p:spPr>
      </p:pic>
      <p:pic>
        <p:nvPicPr>
          <p:cNvPr id="18" name="Picture 17">
            <a:extLst>
              <a:ext uri="{FF2B5EF4-FFF2-40B4-BE49-F238E27FC236}">
                <a16:creationId xmlns:a16="http://schemas.microsoft.com/office/drawing/2014/main" id="{83E923CE-B32A-D144-AD7C-5BF4F1E0DB2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pic>
        <p:nvPicPr>
          <p:cNvPr id="3" name="Picture 2">
            <a:extLst>
              <a:ext uri="{FF2B5EF4-FFF2-40B4-BE49-F238E27FC236}">
                <a16:creationId xmlns:a16="http://schemas.microsoft.com/office/drawing/2014/main" id="{CC63A15B-69C3-4D22-95D0-87AFA4631E9C}"/>
              </a:ext>
            </a:extLst>
          </p:cNvPr>
          <p:cNvPicPr>
            <a:picLocks noChangeAspect="1"/>
          </p:cNvPicPr>
          <p:nvPr/>
        </p:nvPicPr>
        <p:blipFill>
          <a:blip r:embed="rId10"/>
          <a:stretch>
            <a:fillRect/>
          </a:stretch>
        </p:blipFill>
        <p:spPr>
          <a:xfrm>
            <a:off x="-418" y="2706471"/>
            <a:ext cx="6675929" cy="1766267"/>
          </a:xfrm>
          <a:prstGeom prst="rect">
            <a:avLst/>
          </a:prstGeom>
        </p:spPr>
      </p:pic>
      <p:pic>
        <p:nvPicPr>
          <p:cNvPr id="9" name="Picture 8">
            <a:extLst>
              <a:ext uri="{FF2B5EF4-FFF2-40B4-BE49-F238E27FC236}">
                <a16:creationId xmlns:a16="http://schemas.microsoft.com/office/drawing/2014/main" id="{6F6AA850-ACCD-437A-B59B-03508C17036B}"/>
              </a:ext>
            </a:extLst>
          </p:cNvPr>
          <p:cNvPicPr>
            <a:picLocks noChangeAspect="1"/>
          </p:cNvPicPr>
          <p:nvPr/>
        </p:nvPicPr>
        <p:blipFill>
          <a:blip r:embed="rId11"/>
          <a:stretch>
            <a:fillRect/>
          </a:stretch>
        </p:blipFill>
        <p:spPr>
          <a:xfrm>
            <a:off x="5551780" y="4459470"/>
            <a:ext cx="2953987" cy="563655"/>
          </a:xfrm>
          <a:prstGeom prst="rect">
            <a:avLst/>
          </a:prstGeom>
        </p:spPr>
      </p:pic>
      <p:pic>
        <p:nvPicPr>
          <p:cNvPr id="20" name="Content Placeholder 19">
            <a:extLst>
              <a:ext uri="{FF2B5EF4-FFF2-40B4-BE49-F238E27FC236}">
                <a16:creationId xmlns:a16="http://schemas.microsoft.com/office/drawing/2014/main" id="{50797F1C-4204-4677-AC8A-6BE632E7D439}"/>
              </a:ext>
            </a:extLst>
          </p:cNvPr>
          <p:cNvPicPr>
            <a:picLocks noGrp="1" noChangeAspect="1"/>
          </p:cNvPicPr>
          <p:nvPr>
            <p:ph idx="1"/>
          </p:nvPr>
        </p:nvPicPr>
        <p:blipFill>
          <a:blip r:embed="rId12"/>
          <a:stretch>
            <a:fillRect/>
          </a:stretch>
        </p:blipFill>
        <p:spPr>
          <a:xfrm>
            <a:off x="2825" y="4441761"/>
            <a:ext cx="5573830" cy="990600"/>
          </a:xfrm>
          <a:prstGeom prst="rect">
            <a:avLst/>
          </a:prstGeom>
        </p:spPr>
      </p:pic>
      <p:pic>
        <p:nvPicPr>
          <p:cNvPr id="21" name="Picture 20">
            <a:extLst>
              <a:ext uri="{FF2B5EF4-FFF2-40B4-BE49-F238E27FC236}">
                <a16:creationId xmlns:a16="http://schemas.microsoft.com/office/drawing/2014/main" id="{A96B30E4-EEFF-4D18-A6E0-CC0BF3E5364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545817" y="4015271"/>
            <a:ext cx="1910768" cy="460426"/>
          </a:xfrm>
          <a:prstGeom prst="rect">
            <a:avLst/>
          </a:prstGeom>
        </p:spPr>
      </p:pic>
    </p:spTree>
    <p:extLst>
      <p:ext uri="{BB962C8B-B14F-4D97-AF65-F5344CB8AC3E}">
        <p14:creationId xmlns:p14="http://schemas.microsoft.com/office/powerpoint/2010/main" val="31015366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Lmy_zlX0AAU_wc.jpg:large">
            <a:extLst>
              <a:ext uri="{FF2B5EF4-FFF2-40B4-BE49-F238E27FC236}">
                <a16:creationId xmlns:a16="http://schemas.microsoft.com/office/drawing/2014/main" id="{E614C379-2F67-4A47-B61F-3A73D3BDD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9417" y="1374913"/>
            <a:ext cx="4595191" cy="45951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pbs.twimg.com/media/DLo7GlEXkAA7Ylt.jpg">
            <a:extLst>
              <a:ext uri="{FF2B5EF4-FFF2-40B4-BE49-F238E27FC236}">
                <a16:creationId xmlns:a16="http://schemas.microsoft.com/office/drawing/2014/main" id="{77961D94-35B7-409E-AC62-238010CEDFA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096000" y="1374913"/>
            <a:ext cx="4943060" cy="4469296"/>
          </a:xfrm>
          <a:prstGeom prst="rect">
            <a:avLst/>
          </a:prstGeom>
          <a:noFill/>
          <a:ln>
            <a:noFill/>
          </a:ln>
        </p:spPr>
      </p:pic>
      <p:sp>
        <p:nvSpPr>
          <p:cNvPr id="2" name="TextBox 1">
            <a:extLst>
              <a:ext uri="{FF2B5EF4-FFF2-40B4-BE49-F238E27FC236}">
                <a16:creationId xmlns:a16="http://schemas.microsoft.com/office/drawing/2014/main" id="{F753EF55-7FFB-435A-A21A-F08B9C847372}"/>
              </a:ext>
            </a:extLst>
          </p:cNvPr>
          <p:cNvSpPr txBox="1"/>
          <p:nvPr/>
        </p:nvSpPr>
        <p:spPr>
          <a:xfrm>
            <a:off x="1152939" y="583096"/>
            <a:ext cx="928977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DOVE SOAP – THREE SECONDS TO TARNISH A FAVORITE BRAND</a:t>
            </a:r>
          </a:p>
        </p:txBody>
      </p:sp>
      <p:pic>
        <p:nvPicPr>
          <p:cNvPr id="5" name="Picture 4">
            <a:extLst>
              <a:ext uri="{FF2B5EF4-FFF2-40B4-BE49-F238E27FC236}">
                <a16:creationId xmlns:a16="http://schemas.microsoft.com/office/drawing/2014/main" id="{AA94AFB8-202F-034D-94A4-278F3A252D98}"/>
              </a:ext>
            </a:extLst>
          </p:cNvPr>
          <p:cNvPicPr>
            <a:picLocks noChangeAspect="1"/>
          </p:cNvPicPr>
          <p:nvPr/>
        </p:nvPicPr>
        <p:blipFill>
          <a:blip r:embed="rId4"/>
          <a:stretch>
            <a:fillRect/>
          </a:stretch>
        </p:blipFill>
        <p:spPr>
          <a:xfrm>
            <a:off x="9819985" y="6219190"/>
            <a:ext cx="2171363" cy="523220"/>
          </a:xfrm>
          <a:prstGeom prst="rect">
            <a:avLst/>
          </a:prstGeom>
        </p:spPr>
      </p:pic>
      <p:pic>
        <p:nvPicPr>
          <p:cNvPr id="6" name="Picture 5">
            <a:extLst>
              <a:ext uri="{FF2B5EF4-FFF2-40B4-BE49-F238E27FC236}">
                <a16:creationId xmlns:a16="http://schemas.microsoft.com/office/drawing/2014/main" id="{34FB291D-A446-0A4B-965C-A555181ED5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102904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9E8C2-0A04-46D7-AAEC-A31853A06850}"/>
              </a:ext>
            </a:extLst>
          </p:cNvPr>
          <p:cNvSpPr txBox="1"/>
          <p:nvPr/>
        </p:nvSpPr>
        <p:spPr>
          <a:xfrm>
            <a:off x="1438182" y="686173"/>
            <a:ext cx="8859914" cy="5262979"/>
          </a:xfrm>
          <a:prstGeom prst="rect">
            <a:avLst/>
          </a:prstGeom>
          <a:noFill/>
        </p:spPr>
        <p:txBody>
          <a:bodyPr wrap="square" rtlCol="0">
            <a:spAutoFit/>
          </a:bodyPr>
          <a:lstStyle/>
          <a:p>
            <a:r>
              <a:rPr lang="en-US" sz="2800" b="1" dirty="0"/>
              <a:t>AND SOMETIMES…..one image and a well-timed apology can stop a crisis in its tracks</a:t>
            </a:r>
          </a:p>
          <a:p>
            <a:endParaRPr lang="en-US" sz="2800" b="1" dirty="0"/>
          </a:p>
          <a:p>
            <a:endParaRPr lang="en-US" sz="2800" b="1" dirty="0"/>
          </a:p>
          <a:p>
            <a:r>
              <a:rPr lang="en-US" sz="2800" b="1" dirty="0"/>
              <a:t>Earlier this year, KFC in the UK had a huge product delivery problem. 900+ restaurants and NO CHICKEN!</a:t>
            </a:r>
          </a:p>
          <a:p>
            <a:endParaRPr lang="en-US" sz="2800" b="1" dirty="0"/>
          </a:p>
          <a:p>
            <a:r>
              <a:rPr lang="en-US" sz="2800" b="1" dirty="0"/>
              <a:t>Rather than blame DHL’s delivery service for the shortfall, here’s what they did in last Friday’s London Evening Standard that went viral. PR pros are calling it “the best apology ever…”</a:t>
            </a:r>
          </a:p>
        </p:txBody>
      </p:sp>
      <p:pic>
        <p:nvPicPr>
          <p:cNvPr id="3" name="Picture 2">
            <a:extLst>
              <a:ext uri="{FF2B5EF4-FFF2-40B4-BE49-F238E27FC236}">
                <a16:creationId xmlns:a16="http://schemas.microsoft.com/office/drawing/2014/main" id="{9AAB0FBA-931F-3D42-B120-C57605E83584}"/>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4" name="Picture 3">
            <a:extLst>
              <a:ext uri="{FF2B5EF4-FFF2-40B4-BE49-F238E27FC236}">
                <a16:creationId xmlns:a16="http://schemas.microsoft.com/office/drawing/2014/main" id="{C37B786B-AEFE-D742-862F-4F4E5592B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38734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FC rolls the dice and strikes crisis-response gold">
            <a:extLst>
              <a:ext uri="{FF2B5EF4-FFF2-40B4-BE49-F238E27FC236}">
                <a16:creationId xmlns:a16="http://schemas.microsoft.com/office/drawing/2014/main" id="{CF5FB2CB-DBBF-42A8-8F9C-4B0BE6DC99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00" y="87187"/>
            <a:ext cx="6696363" cy="6683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4DB5DA-E1BB-2B44-9462-1CEB0AD2E819}"/>
              </a:ext>
            </a:extLst>
          </p:cNvPr>
          <p:cNvPicPr>
            <a:picLocks noChangeAspect="1"/>
          </p:cNvPicPr>
          <p:nvPr/>
        </p:nvPicPr>
        <p:blipFill>
          <a:blip r:embed="rId3"/>
          <a:stretch>
            <a:fillRect/>
          </a:stretch>
        </p:blipFill>
        <p:spPr>
          <a:xfrm>
            <a:off x="9819985" y="6219190"/>
            <a:ext cx="2171363" cy="523220"/>
          </a:xfrm>
          <a:prstGeom prst="rect">
            <a:avLst/>
          </a:prstGeom>
        </p:spPr>
      </p:pic>
      <p:pic>
        <p:nvPicPr>
          <p:cNvPr id="4" name="Picture 3">
            <a:extLst>
              <a:ext uri="{FF2B5EF4-FFF2-40B4-BE49-F238E27FC236}">
                <a16:creationId xmlns:a16="http://schemas.microsoft.com/office/drawing/2014/main" id="{D7170B6C-7AD4-404B-AA02-A6ABBF8106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261925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United Airlines Passenger Dragging</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5" name="WEw-GjTriIo">
            <a:hlinkClick r:id="" action="ppaction://media"/>
            <a:extLst>
              <a:ext uri="{FF2B5EF4-FFF2-40B4-BE49-F238E27FC236}">
                <a16:creationId xmlns:a16="http://schemas.microsoft.com/office/drawing/2014/main" id="{9F7B332B-5836-4FA2-A9FC-B511CF22FF61}"/>
              </a:ext>
            </a:extLst>
          </p:cNvPr>
          <p:cNvPicPr>
            <a:picLocks noRot="1" noChangeAspect="1"/>
          </p:cNvPicPr>
          <p:nvPr>
            <a:videoFile r:link="rId1"/>
          </p:nvPr>
        </p:nvPicPr>
        <p:blipFill>
          <a:blip r:embed="rId3"/>
          <a:stretch>
            <a:fillRect/>
          </a:stretch>
        </p:blipFill>
        <p:spPr>
          <a:xfrm>
            <a:off x="2624052" y="1278081"/>
            <a:ext cx="6752705" cy="5064529"/>
          </a:xfrm>
          <a:prstGeom prst="rect">
            <a:avLst/>
          </a:prstGeom>
        </p:spPr>
      </p:pic>
      <p:pic>
        <p:nvPicPr>
          <p:cNvPr id="6" name="Picture 5">
            <a:extLst>
              <a:ext uri="{FF2B5EF4-FFF2-40B4-BE49-F238E27FC236}">
                <a16:creationId xmlns:a16="http://schemas.microsoft.com/office/drawing/2014/main" id="{38E3FD21-D2BE-4F44-87D0-CAB25BD4C012}"/>
              </a:ext>
            </a:extLst>
          </p:cNvPr>
          <p:cNvPicPr>
            <a:picLocks noChangeAspect="1"/>
          </p:cNvPicPr>
          <p:nvPr/>
        </p:nvPicPr>
        <p:blipFill>
          <a:blip r:embed="rId4"/>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0B68773B-A746-F646-B8D4-8D6121639A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198343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Today Show Open – Lauer Fired</a:t>
            </a:r>
          </a:p>
        </p:txBody>
      </p:sp>
      <p:sp>
        <p:nvSpPr>
          <p:cNvPr id="5" name="Rectangle 4">
            <a:extLst>
              <a:ext uri="{FF2B5EF4-FFF2-40B4-BE49-F238E27FC236}">
                <a16:creationId xmlns:a16="http://schemas.microsoft.com/office/drawing/2014/main" id="{011FEA77-BF09-4182-A2C3-68C32B0D7358}"/>
              </a:ext>
            </a:extLst>
          </p:cNvPr>
          <p:cNvSpPr/>
          <p:nvPr/>
        </p:nvSpPr>
        <p:spPr>
          <a:xfrm>
            <a:off x="1726276" y="2576947"/>
            <a:ext cx="8053344" cy="369332"/>
          </a:xfrm>
          <a:prstGeom prst="rect">
            <a:avLst/>
          </a:prstGeom>
        </p:spPr>
        <p:txBody>
          <a:bodyPr wrap="square">
            <a:spAutoFit/>
          </a:bodyPr>
          <a:lstStyle/>
          <a:p>
            <a:endParaRPr lang="en-US" dirty="0">
              <a:hlinkClick r:id="rId3"/>
            </a:endParaRPr>
          </a:p>
        </p:txBody>
      </p:sp>
      <p:pic>
        <p:nvPicPr>
          <p:cNvPr id="3" name="evhLzq7Gsak"/>
          <p:cNvPicPr>
            <a:picLocks noRot="1" noChangeAspect="1"/>
          </p:cNvPicPr>
          <p:nvPr>
            <a:videoFile r:link="rId1"/>
          </p:nvPr>
        </p:nvPicPr>
        <p:blipFill>
          <a:blip r:embed="rId4"/>
          <a:stretch>
            <a:fillRect/>
          </a:stretch>
        </p:blipFill>
        <p:spPr>
          <a:xfrm>
            <a:off x="2061525" y="1510990"/>
            <a:ext cx="7999141" cy="4499517"/>
          </a:xfrm>
          <a:prstGeom prst="rect">
            <a:avLst/>
          </a:prstGeom>
        </p:spPr>
      </p:pic>
      <p:pic>
        <p:nvPicPr>
          <p:cNvPr id="6" name="Picture 5">
            <a:extLst>
              <a:ext uri="{FF2B5EF4-FFF2-40B4-BE49-F238E27FC236}">
                <a16:creationId xmlns:a16="http://schemas.microsoft.com/office/drawing/2014/main" id="{7AB98D69-C7AA-C547-958A-8AE00BE7B452}"/>
              </a:ext>
            </a:extLst>
          </p:cNvPr>
          <p:cNvPicPr>
            <a:picLocks noChangeAspect="1"/>
          </p:cNvPicPr>
          <p:nvPr/>
        </p:nvPicPr>
        <p:blipFill>
          <a:blip r:embed="rId5"/>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ADA1F945-F9D2-4B4F-BEF1-63B5529D5F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259383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A332-30C0-4582-B499-FCFB8E8E25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Who’s on your Crisis Team?</a:t>
            </a:r>
          </a:p>
        </p:txBody>
      </p:sp>
      <p:sp>
        <p:nvSpPr>
          <p:cNvPr id="3" name="TextBox 2">
            <a:extLst>
              <a:ext uri="{FF2B5EF4-FFF2-40B4-BE49-F238E27FC236}">
                <a16:creationId xmlns:a16="http://schemas.microsoft.com/office/drawing/2014/main" id="{75EA56D2-2427-4106-A45C-D084281FB921}"/>
              </a:ext>
            </a:extLst>
          </p:cNvPr>
          <p:cNvSpPr txBox="1"/>
          <p:nvPr/>
        </p:nvSpPr>
        <p:spPr>
          <a:xfrm>
            <a:off x="726121" y="1402487"/>
            <a:ext cx="10375850" cy="4524315"/>
          </a:xfrm>
          <a:prstGeom prst="rect">
            <a:avLst/>
          </a:prstGeom>
          <a:noFill/>
        </p:spPr>
        <p:txBody>
          <a:bodyPr wrap="square" rtlCol="0">
            <a:spAutoFit/>
          </a:bodyPr>
          <a:lstStyle/>
          <a:p>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endParaRPr lang="en-US" dirty="0"/>
          </a:p>
          <a:p>
            <a:r>
              <a:rPr lang="en-US" b="1" dirty="0">
                <a:effectLst>
                  <a:outerShdw blurRad="38100" dist="38100" dir="2700000" algn="tl">
                    <a:srgbClr val="000000">
                      <a:alpha val="43137"/>
                    </a:srgbClr>
                  </a:outerShdw>
                </a:effectLst>
              </a:rPr>
              <a:t>CEO</a:t>
            </a:r>
            <a:r>
              <a:rPr lang="en-US" dirty="0"/>
              <a:t>							</a:t>
            </a:r>
            <a:r>
              <a:rPr lang="en-US" b="1" dirty="0">
                <a:effectLst>
                  <a:outerShdw blurRad="38100" dist="38100" dir="2700000" algn="tl">
                    <a:srgbClr val="000000">
                      <a:alpha val="43137"/>
                    </a:srgbClr>
                  </a:outerShdw>
                </a:effectLst>
              </a:rPr>
              <a:t>Legal Counsel	</a:t>
            </a:r>
            <a:r>
              <a:rPr lang="en-US" dirty="0"/>
              <a:t>					IT				</a:t>
            </a:r>
          </a:p>
          <a:p>
            <a:r>
              <a:rPr lang="en-US" dirty="0"/>
              <a:t>CFO							</a:t>
            </a:r>
            <a:r>
              <a:rPr lang="en-US" b="1" dirty="0">
                <a:effectLst>
                  <a:outerShdw blurRad="38100" dist="38100" dir="2700000" algn="tl">
                    <a:srgbClr val="000000">
                      <a:alpha val="43137"/>
                    </a:srgbClr>
                  </a:outerShdw>
                </a:effectLst>
              </a:rPr>
              <a:t>Human Resources</a:t>
            </a:r>
            <a:r>
              <a:rPr lang="en-US" dirty="0"/>
              <a:t>					</a:t>
            </a:r>
            <a:r>
              <a:rPr lang="en-US" b="1" dirty="0">
                <a:effectLst>
                  <a:outerShdw blurRad="38100" dist="38100" dir="2700000" algn="tl">
                    <a:srgbClr val="000000">
                      <a:alpha val="43137"/>
                    </a:srgbClr>
                  </a:outerShdw>
                </a:effectLst>
              </a:rPr>
              <a:t>Communications/VP</a:t>
            </a:r>
          </a:p>
          <a:p>
            <a:r>
              <a:rPr lang="en-US" b="1" dirty="0">
                <a:effectLst>
                  <a:outerShdw blurRad="38100" dist="38100" dir="2700000" algn="tl">
                    <a:srgbClr val="000000">
                      <a:alpha val="43137"/>
                    </a:srgbClr>
                  </a:outerShdw>
                </a:effectLst>
              </a:rPr>
              <a:t>COO</a:t>
            </a:r>
            <a:r>
              <a:rPr lang="en-US" dirty="0"/>
              <a:t>							</a:t>
            </a:r>
            <a:r>
              <a:rPr lang="en-US" b="1" dirty="0">
                <a:effectLst>
                  <a:outerShdw blurRad="38100" dist="38100" dir="2700000" algn="tl">
                    <a:srgbClr val="000000">
                      <a:alpha val="43137"/>
                    </a:srgbClr>
                  </a:outerShdw>
                </a:effectLst>
              </a:rPr>
              <a:t>Crisis Manager/Team Leader	</a:t>
            </a:r>
            <a:r>
              <a:rPr lang="en-US" dirty="0"/>
              <a:t>		</a:t>
            </a:r>
            <a:r>
              <a:rPr lang="en-US" b="1" dirty="0">
                <a:effectLst>
                  <a:outerShdw blurRad="38100" dist="38100" dir="2700000" algn="tl">
                    <a:srgbClr val="000000">
                      <a:alpha val="43137"/>
                    </a:srgbClr>
                  </a:outerShdw>
                </a:effectLst>
              </a:rPr>
              <a:t>Public Relations</a:t>
            </a:r>
            <a:r>
              <a:rPr lang="en-US" dirty="0"/>
              <a:t>	</a:t>
            </a:r>
          </a:p>
          <a:p>
            <a:r>
              <a:rPr lang="en-US" dirty="0"/>
              <a:t>CMO							Security								Environmental/Health</a:t>
            </a:r>
          </a:p>
          <a:p>
            <a:r>
              <a:rPr lang="en-US" dirty="0"/>
              <a:t>Facilities						Engineering							Safety</a:t>
            </a:r>
          </a:p>
          <a:p>
            <a:r>
              <a:rPr lang="en-US" dirty="0"/>
              <a:t>Manufacturing					Purchasing							Sales/Marketing</a:t>
            </a:r>
          </a:p>
          <a:p>
            <a:r>
              <a:rPr lang="en-US" dirty="0"/>
              <a:t>Quality Control					</a:t>
            </a:r>
            <a:r>
              <a:rPr lang="en-US" b="1" dirty="0">
                <a:effectLst>
                  <a:outerShdw blurRad="38100" dist="38100" dir="2700000" algn="tl">
                    <a:srgbClr val="000000">
                      <a:alpha val="43137"/>
                    </a:srgbClr>
                  </a:outerShdw>
                </a:effectLst>
              </a:rPr>
              <a:t>Other Division Managers</a:t>
            </a:r>
            <a:r>
              <a:rPr lang="en-US" dirty="0"/>
              <a:t>				Distribution</a:t>
            </a:r>
          </a:p>
          <a:p>
            <a:r>
              <a:rPr lang="en-US" dirty="0"/>
              <a:t>																	External Resources</a:t>
            </a:r>
          </a:p>
          <a:p>
            <a:endParaRPr lang="en-US" dirty="0"/>
          </a:p>
          <a:p>
            <a:endParaRPr lang="en-US" dirty="0"/>
          </a:p>
          <a:p>
            <a:r>
              <a:rPr lang="en-US" dirty="0"/>
              <a:t>AND…One Addition…the extremely annoying but highly qualified employee who makes your blood boil but is someone that you respect! </a:t>
            </a:r>
          </a:p>
          <a:p>
            <a:endParaRPr lang="en-US" dirty="0"/>
          </a:p>
        </p:txBody>
      </p:sp>
      <p:pic>
        <p:nvPicPr>
          <p:cNvPr id="4" name="Picture 3">
            <a:extLst>
              <a:ext uri="{FF2B5EF4-FFF2-40B4-BE49-F238E27FC236}">
                <a16:creationId xmlns:a16="http://schemas.microsoft.com/office/drawing/2014/main" id="{06EF4699-7DE1-324E-BFA9-115EE09C7F1C}"/>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5" name="Picture 4">
            <a:extLst>
              <a:ext uri="{FF2B5EF4-FFF2-40B4-BE49-F238E27FC236}">
                <a16:creationId xmlns:a16="http://schemas.microsoft.com/office/drawing/2014/main" id="{67BFDDED-21DA-8243-94EE-8DF10998F7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39441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09" y="171553"/>
            <a:ext cx="9404723" cy="1400530"/>
          </a:xfrm>
        </p:spPr>
        <p:txBody>
          <a:bodyPr/>
          <a:lstStyle/>
          <a:p>
            <a:r>
              <a:rPr lang="en-US" b="1" dirty="0">
                <a:effectLst>
                  <a:outerShdw blurRad="38100" dist="38100" dir="2700000" algn="tl">
                    <a:srgbClr val="000000">
                      <a:alpha val="43137"/>
                    </a:srgbClr>
                  </a:outerShdw>
                </a:effectLst>
              </a:rPr>
              <a:t>Types of Business Crises</a:t>
            </a:r>
          </a:p>
        </p:txBody>
      </p:sp>
      <p:sp>
        <p:nvSpPr>
          <p:cNvPr id="3" name="Content Placeholder 2"/>
          <p:cNvSpPr>
            <a:spLocks noGrp="1"/>
          </p:cNvSpPr>
          <p:nvPr>
            <p:ph idx="1"/>
          </p:nvPr>
        </p:nvSpPr>
        <p:spPr>
          <a:xfrm>
            <a:off x="875199" y="728978"/>
            <a:ext cx="8946541" cy="4195481"/>
          </a:xfrm>
        </p:spPr>
        <p:txBody>
          <a:bodyPr>
            <a:normAutofit fontScale="25000" lnSpcReduction="20000"/>
          </a:bodyPr>
          <a:lstStyle/>
          <a:p>
            <a:endParaRPr lang="en-US" dirty="0"/>
          </a:p>
          <a:p>
            <a:pPr marL="0" indent="0">
              <a:buNone/>
            </a:pPr>
            <a:r>
              <a:rPr lang="en-US" sz="7200" b="1" dirty="0">
                <a:effectLst>
                  <a:outerShdw blurRad="38100" dist="38100" dir="2700000" algn="tl">
                    <a:srgbClr val="000000">
                      <a:alpha val="43137"/>
                    </a:srgbClr>
                  </a:outerShdw>
                </a:effectLst>
              </a:rPr>
              <a:t>Administrative</a:t>
            </a:r>
          </a:p>
          <a:p>
            <a:pPr lvl="1"/>
            <a:r>
              <a:rPr lang="en-US" sz="7200" dirty="0"/>
              <a:t>Unauthorized or inappropriate spending</a:t>
            </a:r>
          </a:p>
          <a:p>
            <a:pPr lvl="1"/>
            <a:r>
              <a:rPr lang="en-US" sz="7200" dirty="0"/>
              <a:t>C-Level Scandal</a:t>
            </a:r>
          </a:p>
          <a:p>
            <a:pPr lvl="1"/>
            <a:r>
              <a:rPr lang="en-US" sz="7200" dirty="0"/>
              <a:t>Embezzlement/Executive under investigation</a:t>
            </a:r>
          </a:p>
          <a:p>
            <a:pPr lvl="1"/>
            <a:r>
              <a:rPr lang="en-US" sz="7200" dirty="0"/>
              <a:t>Fraud</a:t>
            </a:r>
          </a:p>
          <a:p>
            <a:pPr marL="0" indent="0">
              <a:buNone/>
            </a:pPr>
            <a:r>
              <a:rPr lang="en-US" sz="7200" b="1" dirty="0">
                <a:effectLst>
                  <a:outerShdw blurRad="38100" dist="38100" dir="2700000" algn="tl">
                    <a:srgbClr val="000000">
                      <a:alpha val="43137"/>
                    </a:srgbClr>
                  </a:outerShdw>
                </a:effectLst>
              </a:rPr>
              <a:t>Workplace Tragedy</a:t>
            </a:r>
          </a:p>
          <a:p>
            <a:pPr lvl="1"/>
            <a:r>
              <a:rPr lang="en-US" sz="7200" dirty="0"/>
              <a:t>Violence in workplace/shooting/disgruntled employee</a:t>
            </a:r>
          </a:p>
          <a:p>
            <a:pPr lvl="1"/>
            <a:r>
              <a:rPr lang="en-US" sz="7200" dirty="0"/>
              <a:t>CEO Death or Serious Illness</a:t>
            </a:r>
          </a:p>
          <a:p>
            <a:pPr lvl="1"/>
            <a:r>
              <a:rPr lang="en-US" sz="7200" dirty="0"/>
              <a:t>Serious accident</a:t>
            </a:r>
          </a:p>
          <a:p>
            <a:pPr marL="0" indent="0">
              <a:buNone/>
            </a:pPr>
            <a:r>
              <a:rPr lang="en-US" sz="7200" b="1" dirty="0">
                <a:effectLst>
                  <a:outerShdw blurRad="38100" dist="38100" dir="2700000" algn="tl">
                    <a:srgbClr val="000000">
                      <a:alpha val="43137"/>
                    </a:srgbClr>
                  </a:outerShdw>
                </a:effectLst>
              </a:rPr>
              <a:t>Environmental Accident</a:t>
            </a:r>
          </a:p>
          <a:p>
            <a:pPr lvl="1"/>
            <a:r>
              <a:rPr lang="en-US" sz="7200" dirty="0"/>
              <a:t>Chemical Spill</a:t>
            </a:r>
          </a:p>
          <a:p>
            <a:pPr lvl="1"/>
            <a:r>
              <a:rPr lang="en-US" sz="7200" dirty="0"/>
              <a:t>Truck overturns/explosion</a:t>
            </a:r>
          </a:p>
          <a:p>
            <a:pPr marL="0" indent="0">
              <a:buNone/>
            </a:pPr>
            <a:r>
              <a:rPr lang="en-US" sz="7200" b="1" dirty="0">
                <a:effectLst>
                  <a:outerShdw blurRad="38100" dist="38100" dir="2700000" algn="tl">
                    <a:srgbClr val="000000">
                      <a:alpha val="43137"/>
                    </a:srgbClr>
                  </a:outerShdw>
                </a:effectLst>
              </a:rPr>
              <a:t>Natural Disaster</a:t>
            </a:r>
          </a:p>
          <a:p>
            <a:pPr lvl="1"/>
            <a:r>
              <a:rPr lang="en-US" sz="7200" dirty="0"/>
              <a:t>Fire, Blizzard, Hurricane, Flood, etc.</a:t>
            </a:r>
          </a:p>
          <a:p>
            <a:pPr marL="0" indent="0">
              <a:buNone/>
            </a:pPr>
            <a:r>
              <a:rPr lang="en-US" sz="7200" b="1" dirty="0">
                <a:effectLst>
                  <a:outerShdw blurRad="38100" dist="38100" dir="2700000" algn="tl">
                    <a:srgbClr val="000000">
                      <a:alpha val="43137"/>
                    </a:srgbClr>
                  </a:outerShdw>
                </a:effectLst>
              </a:rPr>
              <a:t>Product Recall</a:t>
            </a:r>
          </a:p>
          <a:p>
            <a:pPr marL="0" indent="0">
              <a:buNone/>
            </a:pPr>
            <a:r>
              <a:rPr lang="en-US" sz="7200" b="1" dirty="0">
                <a:effectLst>
                  <a:outerShdw blurRad="38100" dist="38100" dir="2700000" algn="tl">
                    <a:srgbClr val="000000">
                      <a:alpha val="43137"/>
                    </a:srgbClr>
                  </a:outerShdw>
                </a:effectLst>
              </a:rPr>
              <a:t>Data Breach/Cyber Crime</a:t>
            </a:r>
          </a:p>
          <a:p>
            <a:pPr marL="0" indent="0">
              <a:buNone/>
            </a:pPr>
            <a:r>
              <a:rPr lang="en-US" sz="7200" b="1" dirty="0">
                <a:effectLst>
                  <a:outerShdw blurRad="38100" dist="38100" dir="2700000" algn="tl">
                    <a:srgbClr val="000000">
                      <a:alpha val="43137"/>
                    </a:srgbClr>
                  </a:outerShdw>
                </a:effectLst>
              </a:rPr>
              <a:t>Advertising/Marketing Campaign Gone Wrong</a:t>
            </a:r>
          </a:p>
          <a:p>
            <a:endParaRPr lang="en-US" sz="4000" dirty="0"/>
          </a:p>
        </p:txBody>
      </p:sp>
      <p:pic>
        <p:nvPicPr>
          <p:cNvPr id="5" name="Picture 4"/>
          <p:cNvPicPr>
            <a:picLocks noChangeAspect="1"/>
          </p:cNvPicPr>
          <p:nvPr/>
        </p:nvPicPr>
        <p:blipFill>
          <a:blip r:embed="rId2"/>
          <a:stretch>
            <a:fillRect/>
          </a:stretch>
        </p:blipFill>
        <p:spPr>
          <a:xfrm>
            <a:off x="7400203" y="1279116"/>
            <a:ext cx="4093297" cy="1547603"/>
          </a:xfrm>
          <a:prstGeom prst="rect">
            <a:avLst/>
          </a:prstGeom>
          <a:ln>
            <a:noFill/>
          </a:ln>
          <a:effectLst>
            <a:softEdge rad="112500"/>
          </a:effectLst>
        </p:spPr>
      </p:pic>
      <p:pic>
        <p:nvPicPr>
          <p:cNvPr id="6" name="Picture 5">
            <a:extLst>
              <a:ext uri="{FF2B5EF4-FFF2-40B4-BE49-F238E27FC236}">
                <a16:creationId xmlns:a16="http://schemas.microsoft.com/office/drawing/2014/main" id="{CB3EAFA6-6E56-6347-A0C6-0CD8B384EC77}"/>
              </a:ext>
            </a:extLst>
          </p:cNvPr>
          <p:cNvPicPr>
            <a:picLocks noChangeAspect="1"/>
          </p:cNvPicPr>
          <p:nvPr/>
        </p:nvPicPr>
        <p:blipFill>
          <a:blip r:embed="rId3"/>
          <a:stretch>
            <a:fillRect/>
          </a:stretch>
        </p:blipFill>
        <p:spPr>
          <a:xfrm>
            <a:off x="9819985" y="6219190"/>
            <a:ext cx="2171363" cy="523220"/>
          </a:xfrm>
          <a:prstGeom prst="rect">
            <a:avLst/>
          </a:prstGeom>
        </p:spPr>
      </p:pic>
    </p:spTree>
    <p:extLst>
      <p:ext uri="{BB962C8B-B14F-4D97-AF65-F5344CB8AC3E}">
        <p14:creationId xmlns:p14="http://schemas.microsoft.com/office/powerpoint/2010/main" val="21939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1000"/>
                                        <p:tgtEl>
                                          <p:spTgt spid="3">
                                            <p:txEl>
                                              <p:pRg st="8" end="8"/>
                                            </p:txEl>
                                          </p:spTgt>
                                        </p:tgtEl>
                                      </p:cBhvr>
                                    </p:animEffect>
                                    <p:anim calcmode="lin" valueType="num">
                                      <p:cBhvr>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anim calcmode="lin" valueType="num">
                                      <p:cBhvr>
                                        <p:cTn id="4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1000"/>
                                        <p:tgtEl>
                                          <p:spTgt spid="3">
                                            <p:txEl>
                                              <p:pRg st="12" end="12"/>
                                            </p:txEl>
                                          </p:spTgt>
                                        </p:tgtEl>
                                      </p:cBhvr>
                                    </p:animEffect>
                                    <p:anim calcmode="lin" valueType="num">
                                      <p:cBhvr>
                                        <p:cTn id="5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14" end="14"/>
                                            </p:txEl>
                                          </p:spTgt>
                                        </p:tgtEl>
                                        <p:attrNameLst>
                                          <p:attrName>style.visibility</p:attrName>
                                        </p:attrNameLst>
                                      </p:cBhvr>
                                      <p:to>
                                        <p:strVal val="visible"/>
                                      </p:to>
                                    </p:set>
                                    <p:animEffect transition="in" filter="fade">
                                      <p:cBhvr>
                                        <p:cTn id="58" dur="1000"/>
                                        <p:tgtEl>
                                          <p:spTgt spid="3">
                                            <p:txEl>
                                              <p:pRg st="14" end="14"/>
                                            </p:txEl>
                                          </p:spTgt>
                                        </p:tgtEl>
                                      </p:cBhvr>
                                    </p:animEffect>
                                    <p:anim calcmode="lin" valueType="num">
                                      <p:cBhvr>
                                        <p:cTn id="5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26A-B0E8-4998-89F8-5A19B2164C59}"/>
              </a:ext>
            </a:extLst>
          </p:cNvPr>
          <p:cNvSpPr>
            <a:spLocks noGrp="1"/>
          </p:cNvSpPr>
          <p:nvPr>
            <p:ph type="title"/>
          </p:nvPr>
        </p:nvSpPr>
        <p:spPr/>
        <p:txBody>
          <a:bodyPr/>
          <a:lstStyle/>
          <a:p>
            <a:r>
              <a:rPr lang="en-US" b="1" dirty="0"/>
              <a:t>Crisis Interception </a:t>
            </a:r>
          </a:p>
        </p:txBody>
      </p:sp>
      <p:sp>
        <p:nvSpPr>
          <p:cNvPr id="3" name="Content Placeholder 2">
            <a:extLst>
              <a:ext uri="{FF2B5EF4-FFF2-40B4-BE49-F238E27FC236}">
                <a16:creationId xmlns:a16="http://schemas.microsoft.com/office/drawing/2014/main" id="{39B85423-98C4-4853-9A0C-481F68F6D886}"/>
              </a:ext>
            </a:extLst>
          </p:cNvPr>
          <p:cNvSpPr txBox="1">
            <a:spLocks/>
          </p:cNvSpPr>
          <p:nvPr/>
        </p:nvSpPr>
        <p:spPr>
          <a:xfrm>
            <a:off x="1100137" y="1304773"/>
            <a:ext cx="8946541" cy="4195481"/>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3200" b="1" dirty="0"/>
              <a:t>Internal Approach</a:t>
            </a:r>
          </a:p>
          <a:p>
            <a:pPr marL="457200" lvl="1" indent="0">
              <a:buFont typeface="Wingdings 3" charset="2"/>
              <a:buNone/>
            </a:pPr>
            <a:endParaRPr lang="en-US" dirty="0"/>
          </a:p>
        </p:txBody>
      </p:sp>
      <p:sp>
        <p:nvSpPr>
          <p:cNvPr id="5" name="Rectangle 4">
            <a:extLst>
              <a:ext uri="{FF2B5EF4-FFF2-40B4-BE49-F238E27FC236}">
                <a16:creationId xmlns:a16="http://schemas.microsoft.com/office/drawing/2014/main" id="{F6FE6DFA-5095-4690-AD7C-154F4F841B0D}"/>
              </a:ext>
            </a:extLst>
          </p:cNvPr>
          <p:cNvSpPr/>
          <p:nvPr/>
        </p:nvSpPr>
        <p:spPr>
          <a:xfrm>
            <a:off x="646111" y="2003366"/>
            <a:ext cx="9418320" cy="4247317"/>
          </a:xfrm>
          <a:prstGeom prst="rect">
            <a:avLst/>
          </a:prstGeom>
        </p:spPr>
        <p:txBody>
          <a:bodyPr wrap="square">
            <a:spAutoFit/>
          </a:bodyPr>
          <a:lstStyle/>
          <a:p>
            <a:pPr marL="457200">
              <a:lnSpc>
                <a:spcPct val="150000"/>
              </a:lnSpc>
            </a:pPr>
            <a:r>
              <a:rPr lang="en-US" dirty="0"/>
              <a:t>Fact Finding Team to identify details</a:t>
            </a:r>
          </a:p>
          <a:p>
            <a:pPr marL="457200">
              <a:lnSpc>
                <a:spcPct val="150000"/>
              </a:lnSpc>
            </a:pPr>
            <a:r>
              <a:rPr lang="en-US" dirty="0"/>
              <a:t>Create Crisis Team based on specifics</a:t>
            </a:r>
          </a:p>
          <a:p>
            <a:pPr marL="457200">
              <a:lnSpc>
                <a:spcPct val="150000"/>
              </a:lnSpc>
            </a:pPr>
            <a:r>
              <a:rPr lang="en-US" dirty="0"/>
              <a:t>External resources needed</a:t>
            </a:r>
          </a:p>
          <a:p>
            <a:pPr marL="457200">
              <a:lnSpc>
                <a:spcPct val="150000"/>
              </a:lnSpc>
            </a:pPr>
            <a:r>
              <a:rPr lang="en-US" dirty="0"/>
              <a:t>Policy and Procedure (review/adjustments)</a:t>
            </a:r>
          </a:p>
          <a:p>
            <a:pPr marL="457200">
              <a:lnSpc>
                <a:spcPct val="150000"/>
              </a:lnSpc>
            </a:pPr>
            <a:r>
              <a:rPr lang="en-US" dirty="0"/>
              <a:t>Guiding leadership to make the best decisions as expeditiously as possible</a:t>
            </a:r>
          </a:p>
          <a:p>
            <a:pPr marL="457200">
              <a:lnSpc>
                <a:spcPct val="150000"/>
              </a:lnSpc>
            </a:pPr>
            <a:r>
              <a:rPr lang="en-US" dirty="0"/>
              <a:t>How to handle business as usual while dealing with the crisis</a:t>
            </a:r>
          </a:p>
          <a:p>
            <a:pPr marL="457200">
              <a:lnSpc>
                <a:spcPct val="150000"/>
              </a:lnSpc>
            </a:pPr>
            <a:r>
              <a:rPr lang="en-US" dirty="0"/>
              <a:t>Human dynamics during crisis (playing nice in the sand box)</a:t>
            </a:r>
          </a:p>
          <a:p>
            <a:pPr marL="457200">
              <a:lnSpc>
                <a:spcPct val="150000"/>
              </a:lnSpc>
            </a:pPr>
            <a:r>
              <a:rPr lang="en-US" dirty="0"/>
              <a:t>How do leaders show-up when all they want to do is bury their heads in the sand – executive decision making during a crisis</a:t>
            </a:r>
          </a:p>
          <a:p>
            <a:pPr marL="457200">
              <a:lnSpc>
                <a:spcPct val="150000"/>
              </a:lnSpc>
            </a:pPr>
            <a:r>
              <a:rPr lang="en-US" dirty="0"/>
              <a:t>Company culture impact – rumor mill</a:t>
            </a:r>
          </a:p>
        </p:txBody>
      </p:sp>
      <p:pic>
        <p:nvPicPr>
          <p:cNvPr id="6" name="Picture 5" descr="A group of people sitting at a desk&#10;&#10;Description generated with very high confidence">
            <a:extLst>
              <a:ext uri="{FF2B5EF4-FFF2-40B4-BE49-F238E27FC236}">
                <a16:creationId xmlns:a16="http://schemas.microsoft.com/office/drawing/2014/main" id="{C52D29EC-48F4-4F86-B581-C8F0682F43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3412" y="381704"/>
            <a:ext cx="3617294" cy="2412707"/>
          </a:xfrm>
          <a:prstGeom prst="rect">
            <a:avLst/>
          </a:prstGeom>
        </p:spPr>
      </p:pic>
      <p:pic>
        <p:nvPicPr>
          <p:cNvPr id="7" name="Picture 6">
            <a:extLst>
              <a:ext uri="{FF2B5EF4-FFF2-40B4-BE49-F238E27FC236}">
                <a16:creationId xmlns:a16="http://schemas.microsoft.com/office/drawing/2014/main" id="{4C62CEBB-DBBF-2047-A90D-8657F8B898DA}"/>
              </a:ext>
            </a:extLst>
          </p:cNvPr>
          <p:cNvPicPr>
            <a:picLocks noChangeAspect="1"/>
          </p:cNvPicPr>
          <p:nvPr/>
        </p:nvPicPr>
        <p:blipFill>
          <a:blip r:embed="rId3"/>
          <a:stretch>
            <a:fillRect/>
          </a:stretch>
        </p:blipFill>
        <p:spPr>
          <a:xfrm>
            <a:off x="9819985" y="6219190"/>
            <a:ext cx="2171363" cy="523220"/>
          </a:xfrm>
          <a:prstGeom prst="rect">
            <a:avLst/>
          </a:prstGeom>
        </p:spPr>
      </p:pic>
      <p:pic>
        <p:nvPicPr>
          <p:cNvPr id="8" name="Picture 7">
            <a:extLst>
              <a:ext uri="{FF2B5EF4-FFF2-40B4-BE49-F238E27FC236}">
                <a16:creationId xmlns:a16="http://schemas.microsoft.com/office/drawing/2014/main" id="{D420E5DE-FFA9-0941-BD1E-28D460E6D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10931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26A-B0E8-4998-89F8-5A19B2164C59}"/>
              </a:ext>
            </a:extLst>
          </p:cNvPr>
          <p:cNvSpPr>
            <a:spLocks noGrp="1"/>
          </p:cNvSpPr>
          <p:nvPr>
            <p:ph type="title"/>
          </p:nvPr>
        </p:nvSpPr>
        <p:spPr>
          <a:xfrm>
            <a:off x="645130" y="840224"/>
            <a:ext cx="9404723" cy="1400530"/>
          </a:xfrm>
        </p:spPr>
        <p:txBody>
          <a:bodyPr/>
          <a:lstStyle/>
          <a:p>
            <a:r>
              <a:rPr lang="en-US" b="1" dirty="0"/>
              <a:t>Crisis Interception </a:t>
            </a:r>
          </a:p>
        </p:txBody>
      </p:sp>
      <p:sp>
        <p:nvSpPr>
          <p:cNvPr id="3" name="Content Placeholder 2">
            <a:extLst>
              <a:ext uri="{FF2B5EF4-FFF2-40B4-BE49-F238E27FC236}">
                <a16:creationId xmlns:a16="http://schemas.microsoft.com/office/drawing/2014/main" id="{39B85423-98C4-4853-9A0C-481F68F6D886}"/>
              </a:ext>
            </a:extLst>
          </p:cNvPr>
          <p:cNvSpPr txBox="1">
            <a:spLocks/>
          </p:cNvSpPr>
          <p:nvPr/>
        </p:nvSpPr>
        <p:spPr>
          <a:xfrm>
            <a:off x="1103312" y="1753513"/>
            <a:ext cx="8946541" cy="4195481"/>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3200" b="1" dirty="0"/>
              <a:t>External Approach</a:t>
            </a:r>
          </a:p>
          <a:p>
            <a:pPr marL="457200" lvl="1" indent="0">
              <a:buFont typeface="Wingdings 3" charset="2"/>
              <a:buNone/>
            </a:pPr>
            <a:r>
              <a:rPr lang="en-US" dirty="0"/>
              <a:t>Selecting the Crisis Team</a:t>
            </a:r>
          </a:p>
          <a:p>
            <a:pPr marL="457200" lvl="1" indent="0">
              <a:buFont typeface="Wingdings 3" charset="2"/>
              <a:buNone/>
            </a:pPr>
            <a:r>
              <a:rPr lang="en-US" dirty="0"/>
              <a:t>Worst case scenario identification</a:t>
            </a:r>
          </a:p>
          <a:p>
            <a:pPr marL="457200" lvl="1" indent="0">
              <a:buFont typeface="Wingdings 3" charset="2"/>
              <a:buNone/>
            </a:pPr>
            <a:r>
              <a:rPr lang="en-US" dirty="0"/>
              <a:t>Development of holding statements for anticipated scenarios</a:t>
            </a:r>
          </a:p>
          <a:p>
            <a:pPr marL="457200" lvl="1" indent="0">
              <a:buFont typeface="Wingdings 3" charset="2"/>
              <a:buNone/>
            </a:pPr>
            <a:r>
              <a:rPr lang="en-US" dirty="0"/>
              <a:t>Key questions to ask the team (fact finding)</a:t>
            </a:r>
          </a:p>
          <a:p>
            <a:pPr marL="457200" lvl="1" indent="0">
              <a:buFont typeface="Wingdings 3" charset="2"/>
              <a:buNone/>
            </a:pPr>
            <a:r>
              <a:rPr lang="en-US" dirty="0"/>
              <a:t>Spokesperson training and development</a:t>
            </a:r>
          </a:p>
          <a:p>
            <a:pPr marL="457200" lvl="1" indent="0">
              <a:buFont typeface="Wingdings 3" charset="2"/>
              <a:buNone/>
            </a:pPr>
            <a:r>
              <a:rPr lang="en-US" dirty="0"/>
              <a:t>Develop plan for information release – which media outlets when/order of priority? Press conference vs. telephone interviews, vs. statement only etc.</a:t>
            </a:r>
          </a:p>
          <a:p>
            <a:pPr marL="457200" lvl="1" indent="0">
              <a:buFont typeface="Wingdings 3" charset="2"/>
              <a:buNone/>
            </a:pPr>
            <a:r>
              <a:rPr lang="en-US" dirty="0"/>
              <a:t>Drill to test the efficacy of the plan</a:t>
            </a:r>
          </a:p>
          <a:p>
            <a:pPr marL="457200" lvl="1" indent="0">
              <a:buFont typeface="Wingdings 3" charset="2"/>
              <a:buNone/>
            </a:pPr>
            <a:r>
              <a:rPr lang="en-US" dirty="0"/>
              <a:t>Recap – how did we do and how can we get better</a:t>
            </a:r>
          </a:p>
          <a:p>
            <a:pPr marL="457200" lvl="1" indent="0">
              <a:buFont typeface="Wingdings 3" charset="2"/>
              <a:buNone/>
            </a:pPr>
            <a:endParaRPr lang="en-US" dirty="0"/>
          </a:p>
        </p:txBody>
      </p:sp>
      <p:pic>
        <p:nvPicPr>
          <p:cNvPr id="4" name="Picture 3" descr="A picture containing nature&#10;&#10;Description generated with high confidence">
            <a:extLst>
              <a:ext uri="{FF2B5EF4-FFF2-40B4-BE49-F238E27FC236}">
                <a16:creationId xmlns:a16="http://schemas.microsoft.com/office/drawing/2014/main" id="{A80ED700-24E2-4E1A-A96E-2498A4E71FEC}"/>
              </a:ext>
            </a:extLst>
          </p:cNvPr>
          <p:cNvPicPr>
            <a:picLocks noChangeAspect="1"/>
          </p:cNvPicPr>
          <p:nvPr/>
        </p:nvPicPr>
        <p:blipFill>
          <a:blip r:embed="rId2"/>
          <a:stretch>
            <a:fillRect/>
          </a:stretch>
        </p:blipFill>
        <p:spPr>
          <a:xfrm>
            <a:off x="5713354" y="452718"/>
            <a:ext cx="4494675" cy="2370977"/>
          </a:xfrm>
          <a:prstGeom prst="rect">
            <a:avLst/>
          </a:prstGeom>
        </p:spPr>
      </p:pic>
      <p:pic>
        <p:nvPicPr>
          <p:cNvPr id="5" name="Picture 4">
            <a:extLst>
              <a:ext uri="{FF2B5EF4-FFF2-40B4-BE49-F238E27FC236}">
                <a16:creationId xmlns:a16="http://schemas.microsoft.com/office/drawing/2014/main" id="{0C5C570E-AAD1-5545-A0F5-302F6E34EDE6}"/>
              </a:ext>
            </a:extLst>
          </p:cNvPr>
          <p:cNvPicPr>
            <a:picLocks noChangeAspect="1"/>
          </p:cNvPicPr>
          <p:nvPr/>
        </p:nvPicPr>
        <p:blipFill>
          <a:blip r:embed="rId3"/>
          <a:stretch>
            <a:fillRect/>
          </a:stretch>
        </p:blipFill>
        <p:spPr>
          <a:xfrm>
            <a:off x="9819985" y="6219190"/>
            <a:ext cx="2171363" cy="523220"/>
          </a:xfrm>
          <a:prstGeom prst="rect">
            <a:avLst/>
          </a:prstGeom>
        </p:spPr>
      </p:pic>
      <p:pic>
        <p:nvPicPr>
          <p:cNvPr id="6" name="Picture 5">
            <a:extLst>
              <a:ext uri="{FF2B5EF4-FFF2-40B4-BE49-F238E27FC236}">
                <a16:creationId xmlns:a16="http://schemas.microsoft.com/office/drawing/2014/main" id="{7D1F3A6D-04DA-904C-9019-5E8AF130BD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239272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3" name="Picture 2">
            <a:extLst>
              <a:ext uri="{FF2B5EF4-FFF2-40B4-BE49-F238E27FC236}">
                <a16:creationId xmlns:a16="http://schemas.microsoft.com/office/drawing/2014/main" id="{E5A9ABA2-8AFE-C44D-9DF6-8479F81FE66E}"/>
              </a:ext>
            </a:extLst>
          </p:cNvPr>
          <p:cNvPicPr>
            <a:picLocks noChangeAspect="1"/>
          </p:cNvPicPr>
          <p:nvPr/>
        </p:nvPicPr>
        <p:blipFill>
          <a:blip r:embed="rId4"/>
          <a:stretch>
            <a:fillRect/>
          </a:stretch>
        </p:blipFill>
        <p:spPr>
          <a:xfrm>
            <a:off x="9819985" y="6219190"/>
            <a:ext cx="2171363" cy="523220"/>
          </a:xfrm>
          <a:prstGeom prst="rect">
            <a:avLst/>
          </a:prstGeom>
        </p:spPr>
      </p:pic>
      <p:pic>
        <p:nvPicPr>
          <p:cNvPr id="5" name="Crisis INT siren with text">
            <a:hlinkClick r:id="" action="ppaction://media"/>
            <a:extLst>
              <a:ext uri="{FF2B5EF4-FFF2-40B4-BE49-F238E27FC236}">
                <a16:creationId xmlns:a16="http://schemas.microsoft.com/office/drawing/2014/main" id="{E0C738B0-5F33-CA42-A62B-73F893F65E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4763"/>
            <a:ext cx="12192000" cy="6858000"/>
          </a:xfrm>
          <a:prstGeom prst="rect">
            <a:avLst/>
          </a:prstGeom>
        </p:spPr>
      </p:pic>
    </p:spTree>
    <p:extLst>
      <p:ext uri="{BB962C8B-B14F-4D97-AF65-F5344CB8AC3E}">
        <p14:creationId xmlns:p14="http://schemas.microsoft.com/office/powerpoint/2010/main" val="98941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     Preparing a Holding Statement</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sp>
        <p:nvSpPr>
          <p:cNvPr id="5" name="TextBox 4">
            <a:extLst>
              <a:ext uri="{FF2B5EF4-FFF2-40B4-BE49-F238E27FC236}">
                <a16:creationId xmlns:a16="http://schemas.microsoft.com/office/drawing/2014/main" id="{550CA5BA-5ED3-4664-A4E0-70ACE95B6D5F}"/>
              </a:ext>
            </a:extLst>
          </p:cNvPr>
          <p:cNvSpPr txBox="1"/>
          <p:nvPr/>
        </p:nvSpPr>
        <p:spPr>
          <a:xfrm>
            <a:off x="646111" y="1371709"/>
            <a:ext cx="11236569" cy="4678204"/>
          </a:xfrm>
          <a:prstGeom prst="rect">
            <a:avLst/>
          </a:prstGeom>
          <a:noFill/>
        </p:spPr>
        <p:txBody>
          <a:bodyPr wrap="square" rtlCol="0">
            <a:spAutoFit/>
          </a:bodyPr>
          <a:lstStyle/>
          <a:p>
            <a:pPr lvl="0"/>
            <a:r>
              <a:rPr lang="en-US" sz="2800" dirty="0"/>
              <a:t>A holding statement is your first public response in a crisis situation</a:t>
            </a:r>
            <a:r>
              <a:rPr lang="en-US" sz="2800" b="1" dirty="0"/>
              <a:t> </a:t>
            </a:r>
          </a:p>
          <a:p>
            <a:pPr marL="457200" lvl="0" indent="-457200">
              <a:buFont typeface="Arial" panose="020B0604020202020204" pitchFamily="34" charset="0"/>
              <a:buChar char="•"/>
            </a:pPr>
            <a:endParaRPr lang="en-US" sz="2800" b="1" dirty="0"/>
          </a:p>
          <a:p>
            <a:pPr marL="457200" lvl="0" indent="-457200">
              <a:buFont typeface="Arial" panose="020B0604020202020204" pitchFamily="34" charset="0"/>
              <a:buChar char="•"/>
            </a:pPr>
            <a:r>
              <a:rPr lang="en-US" sz="2800" b="1" dirty="0"/>
              <a:t> Express Concern/Empathy</a:t>
            </a:r>
          </a:p>
          <a:p>
            <a:pPr marL="457200" lvl="0" indent="-457200">
              <a:buFont typeface="Arial" panose="020B0604020202020204" pitchFamily="34" charset="0"/>
              <a:buChar char="•"/>
            </a:pPr>
            <a:r>
              <a:rPr lang="en-US" sz="2800" b="1" dirty="0"/>
              <a:t> Answer/Explain what happened as </a:t>
            </a:r>
            <a:r>
              <a:rPr lang="en-US" sz="2800" b="1" u="sng" dirty="0"/>
              <a:t>concisely</a:t>
            </a:r>
            <a:r>
              <a:rPr lang="en-US" sz="2800" b="1" dirty="0"/>
              <a:t> as possible</a:t>
            </a:r>
          </a:p>
          <a:p>
            <a:pPr lvl="0"/>
            <a:r>
              <a:rPr lang="en-US" sz="2800" b="1" dirty="0"/>
              <a:t>      using 4 of the 5 W’s (who, what, where, when – avoid the</a:t>
            </a:r>
          </a:p>
          <a:p>
            <a:pPr lvl="0"/>
            <a:r>
              <a:rPr lang="en-US" sz="2800" b="1" dirty="0"/>
              <a:t>      why and how as that may take time to unfold)</a:t>
            </a:r>
          </a:p>
          <a:p>
            <a:pPr marL="457200" lvl="0" indent="-457200">
              <a:buFont typeface="Arial" panose="020B0604020202020204" pitchFamily="34" charset="0"/>
              <a:buChar char="•"/>
            </a:pPr>
            <a:r>
              <a:rPr lang="en-US" sz="2800" b="1" dirty="0"/>
              <a:t> What current actions are being taken?</a:t>
            </a:r>
          </a:p>
          <a:p>
            <a:pPr marL="457200" lvl="0" indent="-457200">
              <a:buFont typeface="Arial" panose="020B0604020202020204" pitchFamily="34" charset="0"/>
              <a:buChar char="•"/>
            </a:pPr>
            <a:r>
              <a:rPr lang="en-US" sz="2800" b="1" dirty="0"/>
              <a:t> When/How do you plan to update media?</a:t>
            </a:r>
          </a:p>
          <a:p>
            <a:pPr marL="457200" lvl="0" indent="-457200">
              <a:buFont typeface="Arial" panose="020B0604020202020204" pitchFamily="34" charset="0"/>
              <a:buChar char="•"/>
            </a:pPr>
            <a:r>
              <a:rPr lang="en-US" sz="2800" b="1" dirty="0"/>
              <a:t> Most important information top to bottom</a:t>
            </a:r>
          </a:p>
          <a:p>
            <a:pPr lvl="0"/>
            <a:endParaRPr lang="en-US" dirty="0"/>
          </a:p>
        </p:txBody>
      </p:sp>
      <p:pic>
        <p:nvPicPr>
          <p:cNvPr id="6" name="Picture 5">
            <a:extLst>
              <a:ext uri="{FF2B5EF4-FFF2-40B4-BE49-F238E27FC236}">
                <a16:creationId xmlns:a16="http://schemas.microsoft.com/office/drawing/2014/main" id="{B9A0DAE0-67A7-4349-BDB5-B6AE391F5A3A}"/>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40F695B2-5AFE-6F42-AF34-2685D2529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9982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 calcmode="lin" valueType="num">
                                      <p:cBhvr additive="base">
                                        <p:cTn id="2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17" y="109438"/>
            <a:ext cx="9404723" cy="1400530"/>
          </a:xfrm>
        </p:spPr>
        <p:txBody>
          <a:bodyPr/>
          <a:lstStyle/>
          <a:p>
            <a:r>
              <a:rPr lang="en-US" b="1" dirty="0">
                <a:effectLst>
                  <a:outerShdw blurRad="38100" dist="38100" dir="2700000" algn="tl">
                    <a:srgbClr val="000000">
                      <a:alpha val="43137"/>
                    </a:srgbClr>
                  </a:outerShdw>
                </a:effectLst>
              </a:rPr>
              <a:t>Active Shooter Holding Statement</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sp>
        <p:nvSpPr>
          <p:cNvPr id="5" name="TextBox 4">
            <a:extLst>
              <a:ext uri="{FF2B5EF4-FFF2-40B4-BE49-F238E27FC236}">
                <a16:creationId xmlns:a16="http://schemas.microsoft.com/office/drawing/2014/main" id="{550CA5BA-5ED3-4664-A4E0-70ACE95B6D5F}"/>
              </a:ext>
            </a:extLst>
          </p:cNvPr>
          <p:cNvSpPr txBox="1"/>
          <p:nvPr/>
        </p:nvSpPr>
        <p:spPr>
          <a:xfrm>
            <a:off x="646111" y="1371709"/>
            <a:ext cx="11236569" cy="4893647"/>
          </a:xfrm>
          <a:prstGeom prst="rect">
            <a:avLst/>
          </a:prstGeom>
          <a:noFill/>
        </p:spPr>
        <p:txBody>
          <a:bodyPr wrap="square" rtlCol="0">
            <a:spAutoFit/>
          </a:bodyPr>
          <a:lstStyle/>
          <a:p>
            <a:pPr lvl="0"/>
            <a:r>
              <a:rPr lang="en-US" sz="2400" b="1" i="1" dirty="0"/>
              <a:t>We are beyond devastated by today’s events and there are no words to adequately express the grief, pain and deep loss that we are experiencing today</a:t>
            </a:r>
            <a:r>
              <a:rPr lang="en-US" sz="2400" i="1" dirty="0"/>
              <a:t>. </a:t>
            </a:r>
          </a:p>
          <a:p>
            <a:pPr lvl="0"/>
            <a:endParaRPr lang="en-US" sz="2400" i="1" dirty="0"/>
          </a:p>
          <a:p>
            <a:pPr lvl="0"/>
            <a:r>
              <a:rPr lang="en-US" sz="2400" b="1" i="1" dirty="0"/>
              <a:t>At 10:15 this morning, an active shooter entered our company headquarters on Boylston Street in downtown Boston. Four AMROC employees were killed, and three others were transported to the hospital with serious injuries. </a:t>
            </a:r>
          </a:p>
          <a:p>
            <a:pPr lvl="0"/>
            <a:endParaRPr lang="en-US" sz="2400" b="1" i="1" dirty="0"/>
          </a:p>
          <a:p>
            <a:pPr lvl="0"/>
            <a:r>
              <a:rPr lang="en-US" sz="2400" b="1" i="1" dirty="0"/>
              <a:t>Boston Police responded rapidly to contain the situation and I can report that the shooter is no longer a threat. Our thoughts and prayers are with everyone impacted by today’s terrible tragedy.</a:t>
            </a:r>
          </a:p>
          <a:p>
            <a:pPr lvl="0"/>
            <a:endParaRPr lang="en-US" sz="2400" b="1" i="1" dirty="0"/>
          </a:p>
        </p:txBody>
      </p:sp>
      <p:pic>
        <p:nvPicPr>
          <p:cNvPr id="6" name="Picture 5">
            <a:extLst>
              <a:ext uri="{FF2B5EF4-FFF2-40B4-BE49-F238E27FC236}">
                <a16:creationId xmlns:a16="http://schemas.microsoft.com/office/drawing/2014/main" id="{B9A0DAE0-67A7-4349-BDB5-B6AE391F5A3A}"/>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40F695B2-5AFE-6F42-AF34-2685D2529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2136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36" y="443193"/>
            <a:ext cx="9404723" cy="1400530"/>
          </a:xfrm>
        </p:spPr>
        <p:txBody>
          <a:bodyPr/>
          <a:lstStyle/>
          <a:p>
            <a:r>
              <a:rPr lang="en-US" b="1" dirty="0">
                <a:effectLst>
                  <a:outerShdw blurRad="38100" dist="38100" dir="2700000" algn="tl">
                    <a:srgbClr val="000000">
                      <a:alpha val="43137"/>
                    </a:srgbClr>
                  </a:outerShdw>
                </a:effectLst>
              </a:rPr>
              <a:t>Active Shooter Holding Statement</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(continued)</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sp>
        <p:nvSpPr>
          <p:cNvPr id="5" name="TextBox 4">
            <a:extLst>
              <a:ext uri="{FF2B5EF4-FFF2-40B4-BE49-F238E27FC236}">
                <a16:creationId xmlns:a16="http://schemas.microsoft.com/office/drawing/2014/main" id="{550CA5BA-5ED3-4664-A4E0-70ACE95B6D5F}"/>
              </a:ext>
            </a:extLst>
          </p:cNvPr>
          <p:cNvSpPr txBox="1"/>
          <p:nvPr/>
        </p:nvSpPr>
        <p:spPr>
          <a:xfrm>
            <a:off x="646111" y="2274838"/>
            <a:ext cx="11236569" cy="2677656"/>
          </a:xfrm>
          <a:prstGeom prst="rect">
            <a:avLst/>
          </a:prstGeom>
          <a:noFill/>
        </p:spPr>
        <p:txBody>
          <a:bodyPr wrap="square" rtlCol="0">
            <a:spAutoFit/>
          </a:bodyPr>
          <a:lstStyle/>
          <a:p>
            <a:pPr lvl="0"/>
            <a:r>
              <a:rPr lang="en-US" sz="2400" b="1" i="1" dirty="0"/>
              <a:t>We are currently in the process of notifying our employees’ families. We will  continue to work with law enforcement to get answers to the questions that so many of us are asking today and will update you as soon as we do. </a:t>
            </a:r>
          </a:p>
          <a:p>
            <a:pPr lvl="0"/>
            <a:endParaRPr lang="en-US" sz="2400" b="1" i="1" dirty="0"/>
          </a:p>
          <a:p>
            <a:pPr lvl="0"/>
            <a:r>
              <a:rPr lang="en-US" sz="2400" b="1" i="1" dirty="0"/>
              <a:t>We ask that you keep our employees, the victims and their families affected by today’s tragedy in your thoughts and hearts as we try to determine how and why this senseless act of violence occurred.</a:t>
            </a:r>
          </a:p>
        </p:txBody>
      </p:sp>
      <p:pic>
        <p:nvPicPr>
          <p:cNvPr id="6" name="Picture 5">
            <a:extLst>
              <a:ext uri="{FF2B5EF4-FFF2-40B4-BE49-F238E27FC236}">
                <a16:creationId xmlns:a16="http://schemas.microsoft.com/office/drawing/2014/main" id="{B9A0DAE0-67A7-4349-BDB5-B6AE391F5A3A}"/>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40F695B2-5AFE-6F42-AF34-2685D2529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10787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36" y="414618"/>
            <a:ext cx="9404723" cy="1400530"/>
          </a:xfrm>
        </p:spPr>
        <p:txBody>
          <a:bodyPr/>
          <a:lstStyle/>
          <a:p>
            <a:r>
              <a:rPr lang="en-US" b="1" dirty="0">
                <a:effectLst>
                  <a:outerShdw blurRad="38100" dist="38100" dir="2700000" algn="tl">
                    <a:srgbClr val="000000">
                      <a:alpha val="43137"/>
                    </a:srgbClr>
                  </a:outerShdw>
                </a:effectLst>
              </a:rPr>
              <a:t>        Three Things to Remember</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6" name="Picture 5">
            <a:extLst>
              <a:ext uri="{FF2B5EF4-FFF2-40B4-BE49-F238E27FC236}">
                <a16:creationId xmlns:a16="http://schemas.microsoft.com/office/drawing/2014/main" id="{B9A0DAE0-67A7-4349-BDB5-B6AE391F5A3A}"/>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40F695B2-5AFE-6F42-AF34-2685D2529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
        <p:nvSpPr>
          <p:cNvPr id="3" name="TextBox 2">
            <a:extLst>
              <a:ext uri="{FF2B5EF4-FFF2-40B4-BE49-F238E27FC236}">
                <a16:creationId xmlns:a16="http://schemas.microsoft.com/office/drawing/2014/main" id="{7E5C007B-9675-4C97-829E-72B9692A1AD3}"/>
              </a:ext>
            </a:extLst>
          </p:cNvPr>
          <p:cNvSpPr txBox="1"/>
          <p:nvPr/>
        </p:nvSpPr>
        <p:spPr>
          <a:xfrm>
            <a:off x="1019175" y="1609725"/>
            <a:ext cx="9886491" cy="4801314"/>
          </a:xfrm>
          <a:prstGeom prst="rect">
            <a:avLst/>
          </a:prstGeom>
          <a:noFill/>
        </p:spPr>
        <p:txBody>
          <a:bodyPr wrap="square" rtlCol="0">
            <a:spAutoFit/>
          </a:bodyPr>
          <a:lstStyle/>
          <a:p>
            <a:r>
              <a:rPr lang="en-US" sz="3200" dirty="0"/>
              <a:t>How you act and react in the first few </a:t>
            </a:r>
            <a:r>
              <a:rPr lang="en-US" sz="3200" b="1" dirty="0">
                <a:effectLst>
                  <a:outerShdw blurRad="38100" dist="38100" dir="2700000" algn="tl">
                    <a:srgbClr val="000000">
                      <a:alpha val="43137"/>
                    </a:srgbClr>
                  </a:outerShdw>
                </a:effectLst>
              </a:rPr>
              <a:t>SECONDS </a:t>
            </a:r>
            <a:r>
              <a:rPr lang="en-US" sz="3200" dirty="0"/>
              <a:t>and </a:t>
            </a:r>
            <a:r>
              <a:rPr lang="en-US" sz="3200" b="1" dirty="0">
                <a:effectLst>
                  <a:outerShdw blurRad="38100" dist="38100" dir="2700000" algn="tl">
                    <a:srgbClr val="000000">
                      <a:alpha val="43137"/>
                    </a:srgbClr>
                  </a:outerShdw>
                </a:effectLst>
              </a:rPr>
              <a:t>MINUTES</a:t>
            </a:r>
            <a:r>
              <a:rPr lang="en-US" sz="3200" dirty="0"/>
              <a:t> of a crisis will determine the effectiveness of your response</a:t>
            </a:r>
          </a:p>
          <a:p>
            <a:endParaRPr lang="en-US" sz="3200" dirty="0"/>
          </a:p>
          <a:p>
            <a:r>
              <a:rPr lang="en-US" sz="3200" dirty="0"/>
              <a:t>Always be </a:t>
            </a:r>
            <a:r>
              <a:rPr lang="en-US" sz="3200" b="1" dirty="0">
                <a:effectLst>
                  <a:outerShdw blurRad="38100" dist="38100" dir="2700000" algn="tl">
                    <a:srgbClr val="000000">
                      <a:alpha val="43137"/>
                    </a:srgbClr>
                  </a:outerShdw>
                </a:effectLst>
              </a:rPr>
              <a:t>OUT FRONT </a:t>
            </a:r>
            <a:r>
              <a:rPr lang="en-US" sz="3200" dirty="0"/>
              <a:t>even when you don’t want to be - </a:t>
            </a:r>
            <a:r>
              <a:rPr lang="en-US" sz="3200" b="1" dirty="0">
                <a:effectLst>
                  <a:outerShdw blurRad="38100" dist="38100" dir="2700000" algn="tl">
                    <a:srgbClr val="000000">
                      <a:alpha val="43137"/>
                    </a:srgbClr>
                  </a:outerShdw>
                </a:effectLst>
              </a:rPr>
              <a:t>DELIVER</a:t>
            </a:r>
            <a:r>
              <a:rPr lang="en-US" sz="3200" dirty="0"/>
              <a:t> the news rather than </a:t>
            </a:r>
            <a:r>
              <a:rPr lang="en-US" sz="3200" b="1" dirty="0">
                <a:effectLst>
                  <a:outerShdw blurRad="38100" dist="38100" dir="2700000" algn="tl">
                    <a:srgbClr val="000000">
                      <a:alpha val="43137"/>
                    </a:srgbClr>
                  </a:outerShdw>
                </a:effectLst>
              </a:rPr>
              <a:t>REACT</a:t>
            </a:r>
            <a:r>
              <a:rPr lang="en-US" sz="3200" dirty="0"/>
              <a:t> to it</a:t>
            </a:r>
          </a:p>
          <a:p>
            <a:endParaRPr lang="en-US" sz="3200" dirty="0"/>
          </a:p>
          <a:p>
            <a:r>
              <a:rPr lang="en-US" sz="3200" dirty="0"/>
              <a:t>It’s not </a:t>
            </a:r>
            <a:r>
              <a:rPr lang="en-US" sz="3200" b="1" dirty="0">
                <a:effectLst>
                  <a:outerShdw blurRad="38100" dist="38100" dir="2700000" algn="tl">
                    <a:srgbClr val="000000">
                      <a:alpha val="43137"/>
                    </a:srgbClr>
                  </a:outerShdw>
                </a:effectLst>
              </a:rPr>
              <a:t>IF</a:t>
            </a:r>
            <a:r>
              <a:rPr lang="en-US" sz="3200" dirty="0"/>
              <a:t>…It’s </a:t>
            </a:r>
            <a:r>
              <a:rPr lang="en-US" sz="3200" b="1" dirty="0">
                <a:effectLst>
                  <a:outerShdw blurRad="38100" dist="38100" dir="2700000" algn="tl">
                    <a:srgbClr val="000000">
                      <a:alpha val="43137"/>
                    </a:srgbClr>
                  </a:outerShdw>
                </a:effectLst>
              </a:rPr>
              <a:t>WHEN</a:t>
            </a:r>
          </a:p>
          <a:p>
            <a:pPr marL="342900" indent="-342900">
              <a:buAutoNum type="arabicPeriod"/>
            </a:pPr>
            <a:endParaRPr lang="en-US" dirty="0"/>
          </a:p>
        </p:txBody>
      </p:sp>
    </p:spTree>
    <p:extLst>
      <p:ext uri="{BB962C8B-B14F-4D97-AF65-F5344CB8AC3E}">
        <p14:creationId xmlns:p14="http://schemas.microsoft.com/office/powerpoint/2010/main" val="385245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2" y="414618"/>
            <a:ext cx="10286427" cy="1400530"/>
          </a:xfrm>
        </p:spPr>
        <p:txBody>
          <a:bodyPr/>
          <a:lstStyle/>
          <a:p>
            <a:r>
              <a:rPr lang="en-US" sz="3600" b="1" dirty="0">
                <a:effectLst>
                  <a:outerShdw blurRad="38100" dist="38100" dir="2700000" algn="tl">
                    <a:srgbClr val="000000">
                      <a:alpha val="43137"/>
                    </a:srgbClr>
                  </a:outerShdw>
                </a:effectLst>
              </a:rPr>
              <a:t>         Three Things to Bring Back to the Office</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6" name="Picture 5">
            <a:extLst>
              <a:ext uri="{FF2B5EF4-FFF2-40B4-BE49-F238E27FC236}">
                <a16:creationId xmlns:a16="http://schemas.microsoft.com/office/drawing/2014/main" id="{B9A0DAE0-67A7-4349-BDB5-B6AE391F5A3A}"/>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40F695B2-5AFE-6F42-AF34-2685D2529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
        <p:nvSpPr>
          <p:cNvPr id="3" name="TextBox 2">
            <a:extLst>
              <a:ext uri="{FF2B5EF4-FFF2-40B4-BE49-F238E27FC236}">
                <a16:creationId xmlns:a16="http://schemas.microsoft.com/office/drawing/2014/main" id="{7E5C007B-9675-4C97-829E-72B9692A1AD3}"/>
              </a:ext>
            </a:extLst>
          </p:cNvPr>
          <p:cNvSpPr txBox="1"/>
          <p:nvPr/>
        </p:nvSpPr>
        <p:spPr>
          <a:xfrm>
            <a:off x="1019175" y="1502219"/>
            <a:ext cx="9886491" cy="5293757"/>
          </a:xfrm>
          <a:prstGeom prst="rect">
            <a:avLst/>
          </a:prstGeom>
          <a:noFill/>
        </p:spPr>
        <p:txBody>
          <a:bodyPr wrap="square" rtlCol="0">
            <a:spAutoFit/>
          </a:bodyPr>
          <a:lstStyle/>
          <a:p>
            <a:pPr marL="514350" indent="-514350">
              <a:buAutoNum type="arabicPeriod"/>
            </a:pPr>
            <a:r>
              <a:rPr lang="en-US" sz="3600" dirty="0"/>
              <a:t>Identify and form a company crisis team</a:t>
            </a:r>
          </a:p>
          <a:p>
            <a:pPr marL="514350" indent="-514350">
              <a:buAutoNum type="arabicPeriod"/>
            </a:pPr>
            <a:endParaRPr lang="en-US" sz="3600" dirty="0"/>
          </a:p>
          <a:p>
            <a:pPr marL="514350" indent="-514350">
              <a:buAutoNum type="arabicPeriod"/>
            </a:pPr>
            <a:r>
              <a:rPr lang="en-US" sz="3600" dirty="0"/>
              <a:t>Convene crisis team and brainstorm worst case scenarios and log by category</a:t>
            </a:r>
          </a:p>
          <a:p>
            <a:pPr marL="514350" indent="-514350">
              <a:buAutoNum type="arabicPeriod"/>
            </a:pPr>
            <a:endParaRPr lang="en-US" sz="3600" dirty="0"/>
          </a:p>
          <a:p>
            <a:pPr marL="514350" indent="-514350">
              <a:buAutoNum type="arabicPeriod"/>
            </a:pPr>
            <a:r>
              <a:rPr lang="en-US" sz="3600" dirty="0"/>
              <a:t>Prepare a holding statement for each crisis category</a:t>
            </a:r>
          </a:p>
          <a:p>
            <a:endParaRPr lang="en-US" sz="3200" dirty="0"/>
          </a:p>
          <a:p>
            <a:pPr marL="342900" indent="-342900">
              <a:buAutoNum type="arabicPeriod"/>
            </a:pPr>
            <a:endParaRPr lang="en-US" dirty="0"/>
          </a:p>
        </p:txBody>
      </p:sp>
    </p:spTree>
    <p:extLst>
      <p:ext uri="{BB962C8B-B14F-4D97-AF65-F5344CB8AC3E}">
        <p14:creationId xmlns:p14="http://schemas.microsoft.com/office/powerpoint/2010/main" val="240865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12EAB-4622-0E4A-B528-A162FCFA0B05}"/>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23" name="Picture 22">
            <a:extLst>
              <a:ext uri="{FF2B5EF4-FFF2-40B4-BE49-F238E27FC236}">
                <a16:creationId xmlns:a16="http://schemas.microsoft.com/office/drawing/2014/main" id="{FD7E861B-0A07-7A46-86F5-2781B925E9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500" y="115590"/>
            <a:ext cx="7498709" cy="6103600"/>
          </a:xfrm>
          <a:prstGeom prst="rect">
            <a:avLst/>
          </a:prstGeom>
        </p:spPr>
      </p:pic>
      <p:pic>
        <p:nvPicPr>
          <p:cNvPr id="6" name="Picture 5">
            <a:extLst>
              <a:ext uri="{FF2B5EF4-FFF2-40B4-BE49-F238E27FC236}">
                <a16:creationId xmlns:a16="http://schemas.microsoft.com/office/drawing/2014/main" id="{47942FFC-2A87-403D-8159-CFCAA7E3C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87690"/>
            <a:ext cx="2631500" cy="2631500"/>
          </a:xfrm>
          <a:prstGeom prst="rect">
            <a:avLst/>
          </a:prstGeom>
        </p:spPr>
      </p:pic>
      <p:pic>
        <p:nvPicPr>
          <p:cNvPr id="14" name="Picture 13">
            <a:extLst>
              <a:ext uri="{FF2B5EF4-FFF2-40B4-BE49-F238E27FC236}">
                <a16:creationId xmlns:a16="http://schemas.microsoft.com/office/drawing/2014/main" id="{66DA4E56-C812-47E5-81E7-A2A14A4AE1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96" y="6501607"/>
            <a:ext cx="2451108" cy="340663"/>
          </a:xfrm>
          <a:prstGeom prst="rect">
            <a:avLst/>
          </a:prstGeom>
        </p:spPr>
      </p:pic>
    </p:spTree>
    <p:extLst>
      <p:ext uri="{BB962C8B-B14F-4D97-AF65-F5344CB8AC3E}">
        <p14:creationId xmlns:p14="http://schemas.microsoft.com/office/powerpoint/2010/main" val="313219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pic>
        <p:nvPicPr>
          <p:cNvPr id="3" name="Picture 2">
            <a:extLst>
              <a:ext uri="{FF2B5EF4-FFF2-40B4-BE49-F238E27FC236}">
                <a16:creationId xmlns:a16="http://schemas.microsoft.com/office/drawing/2014/main" id="{7D095FA7-A113-DB4F-85E1-969873BDFB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17" y="845820"/>
            <a:ext cx="12132946" cy="4411980"/>
          </a:xfrm>
          <a:prstGeom prst="rect">
            <a:avLst/>
          </a:prstGeom>
        </p:spPr>
      </p:pic>
      <p:pic>
        <p:nvPicPr>
          <p:cNvPr id="6" name="Picture 5">
            <a:extLst>
              <a:ext uri="{FF2B5EF4-FFF2-40B4-BE49-F238E27FC236}">
                <a16:creationId xmlns:a16="http://schemas.microsoft.com/office/drawing/2014/main" id="{3417DE87-4E3D-9441-B54C-8B876EF83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42199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Does your crisis management look like this?</a:t>
            </a:r>
          </a:p>
        </p:txBody>
      </p:sp>
      <p:sp>
        <p:nvSpPr>
          <p:cNvPr id="3" name="Text Placeholder 2"/>
          <p:cNvSpPr>
            <a:spLocks noGrp="1"/>
          </p:cNvSpPr>
          <p:nvPr>
            <p:ph type="body" idx="1"/>
          </p:nvPr>
        </p:nvSpPr>
        <p:spPr/>
        <p:txBody>
          <a:bodyPr/>
          <a:lstStyle/>
          <a:p>
            <a:r>
              <a:rPr lang="en-US" dirty="0"/>
              <a:t>Pre-Crisis</a:t>
            </a:r>
          </a:p>
        </p:txBody>
      </p:sp>
      <p:sp>
        <p:nvSpPr>
          <p:cNvPr id="5" name="Text Placeholder 4"/>
          <p:cNvSpPr>
            <a:spLocks noGrp="1"/>
          </p:cNvSpPr>
          <p:nvPr>
            <p:ph type="body" sz="quarter" idx="3"/>
          </p:nvPr>
        </p:nvSpPr>
        <p:spPr/>
        <p:txBody>
          <a:bodyPr/>
          <a:lstStyle/>
          <a:p>
            <a:r>
              <a:rPr lang="en-US" dirty="0"/>
              <a:t>During the Crisis</a:t>
            </a:r>
          </a:p>
        </p:txBody>
      </p:sp>
      <p:sp>
        <p:nvSpPr>
          <p:cNvPr id="7" name="Text Placeholder 6"/>
          <p:cNvSpPr>
            <a:spLocks noGrp="1"/>
          </p:cNvSpPr>
          <p:nvPr>
            <p:ph type="body" sz="quarter" idx="13"/>
          </p:nvPr>
        </p:nvSpPr>
        <p:spPr/>
        <p:txBody>
          <a:bodyPr/>
          <a:lstStyle/>
          <a:p>
            <a:r>
              <a:rPr lang="en-US" dirty="0"/>
              <a:t>Post-Crisis</a:t>
            </a:r>
          </a:p>
        </p:txBody>
      </p:sp>
      <p:pic>
        <p:nvPicPr>
          <p:cNvPr id="10" name="Picture 9"/>
          <p:cNvPicPr>
            <a:picLocks noChangeAspect="1"/>
          </p:cNvPicPr>
          <p:nvPr/>
        </p:nvPicPr>
        <p:blipFill>
          <a:blip r:embed="rId2"/>
          <a:stretch>
            <a:fillRect/>
          </a:stretch>
        </p:blipFill>
        <p:spPr>
          <a:xfrm>
            <a:off x="3807014" y="2667000"/>
            <a:ext cx="3078978" cy="2718261"/>
          </a:xfrm>
          <a:prstGeom prst="rect">
            <a:avLst/>
          </a:prstGeom>
        </p:spPr>
      </p:pic>
      <p:pic>
        <p:nvPicPr>
          <p:cNvPr id="12" name="Picture 11" descr="A picture containing text&#10;&#10;Description generated with very high confidenc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198" y="2685414"/>
            <a:ext cx="3364615" cy="2729204"/>
          </a:xfrm>
          <a:prstGeom prst="rect">
            <a:avLst/>
          </a:prstGeom>
        </p:spPr>
      </p:pic>
      <p:pic>
        <p:nvPicPr>
          <p:cNvPr id="16" name="Picture 15" descr="A picture containing text&#10;&#10;Description generated with high confidenc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3193" y="2631788"/>
            <a:ext cx="3161338" cy="2836456"/>
          </a:xfrm>
          <a:prstGeom prst="rect">
            <a:avLst/>
          </a:prstGeom>
        </p:spPr>
      </p:pic>
      <p:pic>
        <p:nvPicPr>
          <p:cNvPr id="9" name="Picture 8">
            <a:extLst>
              <a:ext uri="{FF2B5EF4-FFF2-40B4-BE49-F238E27FC236}">
                <a16:creationId xmlns:a16="http://schemas.microsoft.com/office/drawing/2014/main" id="{9EA1DD37-3B4D-3D4F-A7FF-A31BBA255006}"/>
              </a:ext>
            </a:extLst>
          </p:cNvPr>
          <p:cNvPicPr>
            <a:picLocks noChangeAspect="1"/>
          </p:cNvPicPr>
          <p:nvPr/>
        </p:nvPicPr>
        <p:blipFill>
          <a:blip r:embed="rId5"/>
          <a:stretch>
            <a:fillRect/>
          </a:stretch>
        </p:blipFill>
        <p:spPr>
          <a:xfrm>
            <a:off x="9819985" y="6219190"/>
            <a:ext cx="2171363" cy="523220"/>
          </a:xfrm>
          <a:prstGeom prst="rect">
            <a:avLst/>
          </a:prstGeom>
        </p:spPr>
      </p:pic>
      <p:pic>
        <p:nvPicPr>
          <p:cNvPr id="11" name="Picture 10">
            <a:extLst>
              <a:ext uri="{FF2B5EF4-FFF2-40B4-BE49-F238E27FC236}">
                <a16:creationId xmlns:a16="http://schemas.microsoft.com/office/drawing/2014/main" id="{7962C4AF-2924-3A4A-9628-D25CDE558F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249386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3B84DD-531E-4188-AC91-F6DC2324C72E}"/>
              </a:ext>
            </a:extLst>
          </p:cNvPr>
          <p:cNvSpPr txBox="1"/>
          <p:nvPr/>
        </p:nvSpPr>
        <p:spPr>
          <a:xfrm>
            <a:off x="773084" y="1379913"/>
            <a:ext cx="9385069" cy="4585871"/>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CRI*SIS/’</a:t>
            </a:r>
            <a:r>
              <a:rPr lang="en-US" sz="4000" b="1" dirty="0" err="1">
                <a:effectLst>
                  <a:outerShdw blurRad="38100" dist="38100" dir="2700000" algn="tl">
                    <a:srgbClr val="000000">
                      <a:alpha val="43137"/>
                    </a:srgbClr>
                  </a:outerShdw>
                </a:effectLst>
              </a:rPr>
              <a:t>krīsis</a:t>
            </a:r>
            <a:r>
              <a:rPr lang="en-US" sz="4000" b="1" dirty="0">
                <a:effectLst>
                  <a:outerShdw blurRad="38100" dist="38100" dir="2700000" algn="tl">
                    <a:srgbClr val="000000">
                      <a:alpha val="43137"/>
                    </a:srgbClr>
                  </a:outerShdw>
                </a:effectLst>
              </a:rPr>
              <a:t>/ </a:t>
            </a:r>
            <a:r>
              <a:rPr lang="en-US" sz="2800" dirty="0"/>
              <a:t>- An unplanned event that triggers a real, perceived or possible threat to safety, health or the environment; or to the organization’s reputation or credibility.</a:t>
            </a:r>
          </a:p>
          <a:p>
            <a:endParaRPr lang="en-US" sz="2800" dirty="0"/>
          </a:p>
          <a:p>
            <a:r>
              <a:rPr lang="en-US" sz="2800" dirty="0"/>
              <a:t>An acute incident, critical event, or a series of cumulative incidents or circumstances which, if not handled in an appropriate manner, may dramatically impact an organization’s operations, profitability or reputation.</a:t>
            </a:r>
          </a:p>
        </p:txBody>
      </p:sp>
      <p:pic>
        <p:nvPicPr>
          <p:cNvPr id="4" name="Picture 3">
            <a:extLst>
              <a:ext uri="{FF2B5EF4-FFF2-40B4-BE49-F238E27FC236}">
                <a16:creationId xmlns:a16="http://schemas.microsoft.com/office/drawing/2014/main" id="{80462F2D-6329-764E-883D-2D90F1A2FBEC}"/>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5" name="Picture 4">
            <a:extLst>
              <a:ext uri="{FF2B5EF4-FFF2-40B4-BE49-F238E27FC236}">
                <a16:creationId xmlns:a16="http://schemas.microsoft.com/office/drawing/2014/main" id="{07526E06-1399-3440-8C2E-E82EC73FB9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118749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Three Key Things You Need to Know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About Crises</a:t>
            </a:r>
          </a:p>
        </p:txBody>
      </p:sp>
      <p:sp>
        <p:nvSpPr>
          <p:cNvPr id="4" name="TextBox 3"/>
          <p:cNvSpPr txBox="1"/>
          <p:nvPr/>
        </p:nvSpPr>
        <p:spPr>
          <a:xfrm>
            <a:off x="5773765" y="2261928"/>
            <a:ext cx="4676775"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p>
        </p:txBody>
      </p:sp>
      <p:sp>
        <p:nvSpPr>
          <p:cNvPr id="5" name="TextBox 4">
            <a:extLst>
              <a:ext uri="{FF2B5EF4-FFF2-40B4-BE49-F238E27FC236}">
                <a16:creationId xmlns:a16="http://schemas.microsoft.com/office/drawing/2014/main" id="{550CA5BA-5ED3-4664-A4E0-70ACE95B6D5F}"/>
              </a:ext>
            </a:extLst>
          </p:cNvPr>
          <p:cNvSpPr txBox="1"/>
          <p:nvPr/>
        </p:nvSpPr>
        <p:spPr>
          <a:xfrm>
            <a:off x="334108" y="2031023"/>
            <a:ext cx="11236569" cy="4339650"/>
          </a:xfrm>
          <a:prstGeom prst="rect">
            <a:avLst/>
          </a:prstGeom>
          <a:noFill/>
        </p:spPr>
        <p:txBody>
          <a:bodyPr wrap="square" rtlCol="0">
            <a:spAutoFit/>
          </a:bodyPr>
          <a:lstStyle/>
          <a:p>
            <a:pPr lvl="0"/>
            <a:r>
              <a:rPr lang="en-US" sz="2400" b="1" dirty="0"/>
              <a:t>1.  How your company reacts during the first seconds and minutes of an emergency will determine the success or failure of managing the crisis.  The rule of thumb is to always be out front.  By delivering the news instead of reacting to it, your organization can stay ahead of its own story.</a:t>
            </a:r>
          </a:p>
          <a:p>
            <a:pPr lvl="0"/>
            <a:endParaRPr lang="en-US" sz="2400" b="1" dirty="0"/>
          </a:p>
          <a:p>
            <a:r>
              <a:rPr lang="en-US" sz="2400" b="1" dirty="0"/>
              <a:t>2.  How you manage the crisis will have a major impact on your organization’s reputation and larger, long-term future success.  </a:t>
            </a:r>
            <a:endParaRPr lang="en-US" sz="2400" dirty="0"/>
          </a:p>
          <a:p>
            <a:pPr lvl="0"/>
            <a:endParaRPr lang="en-US" sz="2400" b="1" dirty="0"/>
          </a:p>
          <a:p>
            <a:r>
              <a:rPr lang="en-US" sz="2400" b="1" dirty="0"/>
              <a:t>3.   Poorly handled crises damage personal and professional reputations, end careers and destroy companies.</a:t>
            </a:r>
            <a:endParaRPr lang="en-US" sz="2400" dirty="0"/>
          </a:p>
          <a:p>
            <a:pPr lvl="0"/>
            <a:endParaRPr lang="en-US" b="1" dirty="0"/>
          </a:p>
          <a:p>
            <a:pPr lvl="0"/>
            <a:endParaRPr lang="en-US" dirty="0"/>
          </a:p>
        </p:txBody>
      </p:sp>
      <p:pic>
        <p:nvPicPr>
          <p:cNvPr id="6" name="Picture 5">
            <a:extLst>
              <a:ext uri="{FF2B5EF4-FFF2-40B4-BE49-F238E27FC236}">
                <a16:creationId xmlns:a16="http://schemas.microsoft.com/office/drawing/2014/main" id="{CF7E747E-AE62-B34A-9C84-ABAB9183DC01}"/>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7" name="Picture 6">
            <a:extLst>
              <a:ext uri="{FF2B5EF4-FFF2-40B4-BE49-F238E27FC236}">
                <a16:creationId xmlns:a16="http://schemas.microsoft.com/office/drawing/2014/main" id="{0B42A64B-C1D7-7441-97D4-8F48F5DCDE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6825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93D2-DAAE-41E1-AAE6-A97E34D4A723}"/>
              </a:ext>
            </a:extLst>
          </p:cNvPr>
          <p:cNvSpPr>
            <a:spLocks noGrp="1"/>
          </p:cNvSpPr>
          <p:nvPr>
            <p:ph type="title"/>
          </p:nvPr>
        </p:nvSpPr>
        <p:spPr>
          <a:xfrm>
            <a:off x="646112" y="344130"/>
            <a:ext cx="10051386" cy="678426"/>
          </a:xfrm>
        </p:spPr>
        <p:txBody>
          <a:bodyPr/>
          <a:lstStyle/>
          <a:p>
            <a:r>
              <a:rPr lang="en-US" sz="3600" b="1" dirty="0">
                <a:effectLst>
                  <a:outerShdw blurRad="38100" dist="38100" dir="2700000" algn="tl">
                    <a:srgbClr val="000000">
                      <a:alpha val="43137"/>
                    </a:srgbClr>
                  </a:outerShdw>
                </a:effectLst>
              </a:rPr>
              <a:t>      12 Steps for Effective Crisis Response</a:t>
            </a:r>
          </a:p>
        </p:txBody>
      </p:sp>
      <p:sp>
        <p:nvSpPr>
          <p:cNvPr id="3" name="Content Placeholder 2">
            <a:extLst>
              <a:ext uri="{FF2B5EF4-FFF2-40B4-BE49-F238E27FC236}">
                <a16:creationId xmlns:a16="http://schemas.microsoft.com/office/drawing/2014/main" id="{8FDF7972-74AC-4CDD-A405-63A00C8FB434}"/>
              </a:ext>
            </a:extLst>
          </p:cNvPr>
          <p:cNvSpPr>
            <a:spLocks noGrp="1"/>
          </p:cNvSpPr>
          <p:nvPr>
            <p:ph idx="1"/>
          </p:nvPr>
        </p:nvSpPr>
        <p:spPr>
          <a:xfrm>
            <a:off x="1103312" y="1120878"/>
            <a:ext cx="9830159" cy="5525728"/>
          </a:xfrm>
        </p:spPr>
        <p:txBody>
          <a:bodyPr>
            <a:normAutofit/>
          </a:bodyPr>
          <a:lstStyle/>
          <a:p>
            <a:pPr marL="0" indent="0">
              <a:buNone/>
            </a:pPr>
            <a:r>
              <a:rPr lang="en-US" sz="3200" dirty="0"/>
              <a:t>1. Assess the situation, gather facts and notify key personnel</a:t>
            </a:r>
          </a:p>
          <a:p>
            <a:pPr marL="0" indent="0">
              <a:buNone/>
            </a:pPr>
            <a:r>
              <a:rPr lang="en-US" sz="3200" dirty="0">
                <a:effectLst>
                  <a:outerShdw blurRad="38100" dist="38100" dir="2700000" algn="tl">
                    <a:srgbClr val="000000">
                      <a:alpha val="43137"/>
                    </a:srgbClr>
                  </a:outerShdw>
                </a:effectLst>
              </a:rPr>
              <a:t>2. </a:t>
            </a:r>
            <a:r>
              <a:rPr lang="en-US" sz="3200" b="1" dirty="0">
                <a:effectLst>
                  <a:outerShdw blurRad="38100" dist="38100" dir="2700000" algn="tl">
                    <a:srgbClr val="000000">
                      <a:alpha val="43137"/>
                    </a:srgbClr>
                  </a:outerShdw>
                </a:effectLst>
              </a:rPr>
              <a:t>Convene the crisis communications team</a:t>
            </a:r>
          </a:p>
          <a:p>
            <a:pPr marL="0" indent="0">
              <a:buNone/>
            </a:pPr>
            <a:r>
              <a:rPr lang="en-US" sz="3200" dirty="0">
                <a:effectLst>
                  <a:outerShdw blurRad="38100" dist="38100" dir="2700000" algn="tl">
                    <a:srgbClr val="000000">
                      <a:alpha val="43137"/>
                    </a:srgbClr>
                  </a:outerShdw>
                </a:effectLst>
              </a:rPr>
              <a:t>3. </a:t>
            </a:r>
            <a:r>
              <a:rPr lang="en-US" sz="3200" b="1" dirty="0">
                <a:effectLst>
                  <a:outerShdw blurRad="38100" dist="38100" dir="2700000" algn="tl">
                    <a:srgbClr val="000000">
                      <a:alpha val="43137"/>
                    </a:srgbClr>
                  </a:outerShdw>
                </a:effectLst>
              </a:rPr>
              <a:t>Determine the “response scenario”</a:t>
            </a:r>
          </a:p>
          <a:p>
            <a:pPr marL="0" indent="0">
              <a:buNone/>
            </a:pPr>
            <a:r>
              <a:rPr lang="en-US" sz="3200" dirty="0"/>
              <a:t>4. Develop the response plan</a:t>
            </a:r>
          </a:p>
          <a:p>
            <a:pPr marL="0" indent="0">
              <a:buNone/>
            </a:pPr>
            <a:r>
              <a:rPr lang="en-US" sz="3200" dirty="0"/>
              <a:t>5. Notify key internal audiences by phone, text, fax, IM or email</a:t>
            </a:r>
          </a:p>
          <a:p>
            <a:pPr marL="0" indent="0">
              <a:buNone/>
            </a:pPr>
            <a:r>
              <a:rPr lang="en-US" sz="3200" dirty="0">
                <a:effectLst>
                  <a:outerShdw blurRad="38100" dist="38100" dir="2700000" algn="tl">
                    <a:srgbClr val="000000">
                      <a:alpha val="43137"/>
                    </a:srgbClr>
                  </a:outerShdw>
                </a:effectLst>
              </a:rPr>
              <a:t>6. </a:t>
            </a:r>
            <a:r>
              <a:rPr lang="en-US" sz="3200" b="1" dirty="0">
                <a:effectLst>
                  <a:outerShdw blurRad="38100" dist="38100" dir="2700000" algn="tl">
                    <a:srgbClr val="000000">
                      <a:alpha val="43137"/>
                    </a:srgbClr>
                  </a:outerShdw>
                </a:effectLst>
              </a:rPr>
              <a:t>Prepare materials and identify required resources</a:t>
            </a:r>
          </a:p>
          <a:p>
            <a:pPr marL="0" indent="0">
              <a:buNone/>
            </a:pPr>
            <a:endParaRPr lang="en-US" dirty="0"/>
          </a:p>
        </p:txBody>
      </p:sp>
      <p:pic>
        <p:nvPicPr>
          <p:cNvPr id="4" name="Picture 3">
            <a:extLst>
              <a:ext uri="{FF2B5EF4-FFF2-40B4-BE49-F238E27FC236}">
                <a16:creationId xmlns:a16="http://schemas.microsoft.com/office/drawing/2014/main" id="{C3A614AC-0A78-D242-8F8F-5E56C5FD3C37}"/>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5" name="Picture 4">
            <a:extLst>
              <a:ext uri="{FF2B5EF4-FFF2-40B4-BE49-F238E27FC236}">
                <a16:creationId xmlns:a16="http://schemas.microsoft.com/office/drawing/2014/main" id="{D1EDC03F-375F-804E-B935-07EBDD830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2944780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93D2-DAAE-41E1-AAE6-A97E34D4A723}"/>
              </a:ext>
            </a:extLst>
          </p:cNvPr>
          <p:cNvSpPr>
            <a:spLocks noGrp="1"/>
          </p:cNvSpPr>
          <p:nvPr>
            <p:ph type="title"/>
          </p:nvPr>
        </p:nvSpPr>
        <p:spPr>
          <a:xfrm>
            <a:off x="646112" y="344130"/>
            <a:ext cx="10051386" cy="678426"/>
          </a:xfrm>
        </p:spPr>
        <p:txBody>
          <a:bodyPr/>
          <a:lstStyle/>
          <a:p>
            <a:r>
              <a:rPr lang="en-US" sz="3600" b="1" dirty="0">
                <a:effectLst>
                  <a:outerShdw blurRad="38100" dist="38100" dir="2700000" algn="tl">
                    <a:srgbClr val="000000">
                      <a:alpha val="43137"/>
                    </a:srgbClr>
                  </a:outerShdw>
                </a:effectLst>
              </a:rPr>
              <a:t>      12 Steps for Effective Crisis Response </a:t>
            </a:r>
            <a:r>
              <a:rPr lang="en-US" sz="3600" dirty="0"/>
              <a:t>(continued)</a:t>
            </a:r>
          </a:p>
        </p:txBody>
      </p:sp>
      <p:sp>
        <p:nvSpPr>
          <p:cNvPr id="3" name="Content Placeholder 2">
            <a:extLst>
              <a:ext uri="{FF2B5EF4-FFF2-40B4-BE49-F238E27FC236}">
                <a16:creationId xmlns:a16="http://schemas.microsoft.com/office/drawing/2014/main" id="{8FDF7972-74AC-4CDD-A405-63A00C8FB434}"/>
              </a:ext>
            </a:extLst>
          </p:cNvPr>
          <p:cNvSpPr>
            <a:spLocks noGrp="1"/>
          </p:cNvSpPr>
          <p:nvPr>
            <p:ph idx="1"/>
          </p:nvPr>
        </p:nvSpPr>
        <p:spPr>
          <a:xfrm>
            <a:off x="283221" y="1120878"/>
            <a:ext cx="11563519" cy="5525728"/>
          </a:xfrm>
        </p:spPr>
        <p:txBody>
          <a:bodyPr>
            <a:normAutofit/>
          </a:bodyPr>
          <a:lstStyle/>
          <a:p>
            <a:pPr marL="0" indent="0">
              <a:buNone/>
            </a:pPr>
            <a:r>
              <a:rPr lang="en-US" dirty="0"/>
              <a:t> </a:t>
            </a:r>
          </a:p>
          <a:p>
            <a:pPr marL="0" indent="0">
              <a:buNone/>
            </a:pPr>
            <a:endParaRPr lang="en-US" b="1" dirty="0">
              <a:effectLst>
                <a:outerShdw blurRad="38100" dist="38100" dir="2700000" algn="tl">
                  <a:srgbClr val="000000">
                    <a:alpha val="43137"/>
                  </a:srgbClr>
                </a:outerShdw>
              </a:effectLst>
            </a:endParaRPr>
          </a:p>
          <a:p>
            <a:pPr marL="0" indent="0">
              <a:buNone/>
            </a:pPr>
            <a:r>
              <a:rPr lang="en-US" sz="3200" dirty="0"/>
              <a:t>7.</a:t>
            </a:r>
            <a:r>
              <a:rPr lang="en-US" dirty="0"/>
              <a:t> </a:t>
            </a:r>
            <a:r>
              <a:rPr lang="en-US" sz="3200" dirty="0"/>
              <a:t>Identify and prepare spokespersons</a:t>
            </a:r>
          </a:p>
          <a:p>
            <a:pPr marL="0" indent="0">
              <a:buNone/>
            </a:pPr>
            <a:r>
              <a:rPr lang="en-US" sz="3200" dirty="0"/>
              <a:t>8. Establish regular contact with key locations/managers</a:t>
            </a:r>
          </a:p>
          <a:p>
            <a:pPr marL="0" indent="0">
              <a:buNone/>
            </a:pPr>
            <a:r>
              <a:rPr lang="en-US" sz="3200" dirty="0"/>
              <a:t>9. Release appropriate information </a:t>
            </a:r>
          </a:p>
          <a:p>
            <a:pPr marL="0" indent="0">
              <a:buNone/>
            </a:pPr>
            <a:r>
              <a:rPr lang="en-US" sz="3200" dirty="0"/>
              <a:t>10. Monitor the issue</a:t>
            </a:r>
          </a:p>
          <a:p>
            <a:pPr marL="0" indent="0">
              <a:buNone/>
            </a:pPr>
            <a:r>
              <a:rPr lang="en-US" sz="3200" dirty="0"/>
              <a:t>11. Review/evaluate effectiveness of response</a:t>
            </a:r>
          </a:p>
          <a:p>
            <a:pPr marL="0" indent="0">
              <a:buNone/>
            </a:pPr>
            <a:r>
              <a:rPr lang="en-US" sz="3200" dirty="0"/>
              <a:t>12. Conduct post-crisis evaluation</a:t>
            </a:r>
          </a:p>
        </p:txBody>
      </p:sp>
      <p:pic>
        <p:nvPicPr>
          <p:cNvPr id="4" name="Picture 3">
            <a:extLst>
              <a:ext uri="{FF2B5EF4-FFF2-40B4-BE49-F238E27FC236}">
                <a16:creationId xmlns:a16="http://schemas.microsoft.com/office/drawing/2014/main" id="{C3A614AC-0A78-D242-8F8F-5E56C5FD3C37}"/>
              </a:ext>
            </a:extLst>
          </p:cNvPr>
          <p:cNvPicPr>
            <a:picLocks noChangeAspect="1"/>
          </p:cNvPicPr>
          <p:nvPr/>
        </p:nvPicPr>
        <p:blipFill>
          <a:blip r:embed="rId2"/>
          <a:stretch>
            <a:fillRect/>
          </a:stretch>
        </p:blipFill>
        <p:spPr>
          <a:xfrm>
            <a:off x="9819985" y="6219190"/>
            <a:ext cx="2171363" cy="523220"/>
          </a:xfrm>
          <a:prstGeom prst="rect">
            <a:avLst/>
          </a:prstGeom>
        </p:spPr>
      </p:pic>
      <p:pic>
        <p:nvPicPr>
          <p:cNvPr id="5" name="Picture 4">
            <a:extLst>
              <a:ext uri="{FF2B5EF4-FFF2-40B4-BE49-F238E27FC236}">
                <a16:creationId xmlns:a16="http://schemas.microsoft.com/office/drawing/2014/main" id="{D1EDC03F-375F-804E-B935-07EBDD830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357337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isis Planning Phases">
            <a:extLst>
              <a:ext uri="{FF2B5EF4-FFF2-40B4-BE49-F238E27FC236}">
                <a16:creationId xmlns:a16="http://schemas.microsoft.com/office/drawing/2014/main" id="{D3F5ECF3-B94B-40F0-B3AE-515AA0CC46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4206" y="247939"/>
            <a:ext cx="6823588" cy="62128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912EAB-4622-0E4A-B528-A162FCFA0B05}"/>
              </a:ext>
            </a:extLst>
          </p:cNvPr>
          <p:cNvPicPr>
            <a:picLocks noChangeAspect="1"/>
          </p:cNvPicPr>
          <p:nvPr/>
        </p:nvPicPr>
        <p:blipFill>
          <a:blip r:embed="rId3"/>
          <a:stretch>
            <a:fillRect/>
          </a:stretch>
        </p:blipFill>
        <p:spPr>
          <a:xfrm>
            <a:off x="9819985" y="6219190"/>
            <a:ext cx="2171363" cy="523220"/>
          </a:xfrm>
          <a:prstGeom prst="rect">
            <a:avLst/>
          </a:prstGeom>
        </p:spPr>
      </p:pic>
      <p:pic>
        <p:nvPicPr>
          <p:cNvPr id="4" name="Picture 3">
            <a:extLst>
              <a:ext uri="{FF2B5EF4-FFF2-40B4-BE49-F238E27FC236}">
                <a16:creationId xmlns:a16="http://schemas.microsoft.com/office/drawing/2014/main" id="{DC256B05-B9F1-B246-AC70-97BF6EF57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32" y="6483047"/>
            <a:ext cx="2451108" cy="340663"/>
          </a:xfrm>
          <a:prstGeom prst="rect">
            <a:avLst/>
          </a:prstGeom>
        </p:spPr>
      </p:pic>
    </p:spTree>
    <p:extLst>
      <p:ext uri="{BB962C8B-B14F-4D97-AF65-F5344CB8AC3E}">
        <p14:creationId xmlns:p14="http://schemas.microsoft.com/office/powerpoint/2010/main" val="28626726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9035</TotalTime>
  <Words>1046</Words>
  <Application>Microsoft Macintosh PowerPoint</Application>
  <PresentationFormat>Widescreen</PresentationFormat>
  <Paragraphs>128</Paragraphs>
  <Slides>25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Ion</vt:lpstr>
      <vt:lpstr>PowerPoint Presentation</vt:lpstr>
      <vt:lpstr>PowerPoint Presentation</vt:lpstr>
      <vt:lpstr>PowerPoint Presentation</vt:lpstr>
      <vt:lpstr>Does your crisis management look like this?</vt:lpstr>
      <vt:lpstr>PowerPoint Presentation</vt:lpstr>
      <vt:lpstr>Three Key Things You Need to Know  About Crises</vt:lpstr>
      <vt:lpstr>      12 Steps for Effective Crisis Response</vt:lpstr>
      <vt:lpstr>      12 Steps for Effective Crisis Response (continued)</vt:lpstr>
      <vt:lpstr>PowerPoint Presentation</vt:lpstr>
      <vt:lpstr>The Headlines Keep Coming…</vt:lpstr>
      <vt:lpstr>PowerPoint Presentation</vt:lpstr>
      <vt:lpstr>PowerPoint Presentation</vt:lpstr>
      <vt:lpstr>PowerPoint Presentation</vt:lpstr>
      <vt:lpstr>United Airlines Passenger Dragging</vt:lpstr>
      <vt:lpstr>Today Show Open – Lauer Fired</vt:lpstr>
      <vt:lpstr>Who’s on your Crisis Team?</vt:lpstr>
      <vt:lpstr>Types of Business Crises</vt:lpstr>
      <vt:lpstr>Crisis Interception </vt:lpstr>
      <vt:lpstr>Crisis Interception </vt:lpstr>
      <vt:lpstr>     Preparing a Holding Statement</vt:lpstr>
      <vt:lpstr>Active Shooter Holding Statement</vt:lpstr>
      <vt:lpstr>Active Shooter Holding Statement (continued) </vt:lpstr>
      <vt:lpstr>        Three Things to Remember</vt:lpstr>
      <vt:lpstr>         Three Things to Bring Back to the Office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Tara Goodwin Frier</dc:creator>
  <cp:keywords/>
  <dc:description/>
  <cp:lastModifiedBy>Giuseppe Liquori</cp:lastModifiedBy>
  <cp:revision>101</cp:revision>
  <dcterms:created xsi:type="dcterms:W3CDTF">2017-06-05T19:16:11Z</dcterms:created>
  <dcterms:modified xsi:type="dcterms:W3CDTF">2019-04-08T16:00:49Z</dcterms:modified>
  <cp:category/>
</cp:coreProperties>
</file>