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256" r:id="rId2"/>
    <p:sldId id="2387" r:id="rId3"/>
    <p:sldId id="2407" r:id="rId4"/>
    <p:sldId id="849" r:id="rId5"/>
    <p:sldId id="2141" r:id="rId6"/>
    <p:sldId id="2195" r:id="rId7"/>
    <p:sldId id="1674" r:id="rId8"/>
    <p:sldId id="851" r:id="rId9"/>
    <p:sldId id="891" r:id="rId10"/>
    <p:sldId id="861" r:id="rId11"/>
    <p:sldId id="2417" r:id="rId12"/>
    <p:sldId id="2414" r:id="rId13"/>
    <p:sldId id="2418" r:id="rId14"/>
    <p:sldId id="2408" r:id="rId15"/>
    <p:sldId id="873" r:id="rId16"/>
    <p:sldId id="1677" r:id="rId17"/>
    <p:sldId id="1682" r:id="rId18"/>
    <p:sldId id="1683" r:id="rId19"/>
    <p:sldId id="1675" r:id="rId20"/>
    <p:sldId id="1676" r:id="rId21"/>
    <p:sldId id="2416" r:id="rId22"/>
    <p:sldId id="2329" r:id="rId23"/>
    <p:sldId id="2409" r:id="rId24"/>
    <p:sldId id="2324" r:id="rId25"/>
    <p:sldId id="2349" r:id="rId26"/>
    <p:sldId id="1836" r:id="rId27"/>
    <p:sldId id="2413" r:id="rId28"/>
    <p:sldId id="2360" r:id="rId29"/>
    <p:sldId id="2410" r:id="rId30"/>
    <p:sldId id="2382" r:id="rId31"/>
    <p:sldId id="2384" r:id="rId32"/>
    <p:sldId id="275" r:id="rId33"/>
    <p:sldId id="276" r:id="rId34"/>
    <p:sldId id="284" r:id="rId35"/>
    <p:sldId id="2411" r:id="rId36"/>
    <p:sldId id="875" r:id="rId37"/>
    <p:sldId id="2406" r:id="rId38"/>
    <p:sldId id="888" r:id="rId3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52CE1EC-52CD-408B-8A9D-08EFAD80312E}">
          <p14:sldIdLst>
            <p14:sldId id="256"/>
            <p14:sldId id="2387"/>
            <p14:sldId id="2407"/>
            <p14:sldId id="849"/>
            <p14:sldId id="2141"/>
            <p14:sldId id="2195"/>
            <p14:sldId id="1674"/>
            <p14:sldId id="851"/>
            <p14:sldId id="891"/>
            <p14:sldId id="861"/>
            <p14:sldId id="2417"/>
            <p14:sldId id="2414"/>
            <p14:sldId id="2418"/>
            <p14:sldId id="2408"/>
            <p14:sldId id="873"/>
            <p14:sldId id="1677"/>
            <p14:sldId id="1682"/>
            <p14:sldId id="1683"/>
            <p14:sldId id="1675"/>
            <p14:sldId id="1676"/>
            <p14:sldId id="2416"/>
            <p14:sldId id="2329"/>
            <p14:sldId id="2409"/>
            <p14:sldId id="2324"/>
            <p14:sldId id="2349"/>
            <p14:sldId id="1836"/>
            <p14:sldId id="2413"/>
            <p14:sldId id="2360"/>
            <p14:sldId id="2410"/>
            <p14:sldId id="2382"/>
            <p14:sldId id="2384"/>
            <p14:sldId id="275"/>
            <p14:sldId id="276"/>
            <p14:sldId id="284"/>
            <p14:sldId id="2411"/>
            <p14:sldId id="875"/>
            <p14:sldId id="2406"/>
            <p14:sldId id="8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691"/>
    <a:srgbClr val="476797"/>
    <a:srgbClr val="14E1FB"/>
    <a:srgbClr val="6499C5"/>
    <a:srgbClr val="3A579D"/>
    <a:srgbClr val="FE4C02"/>
    <a:srgbClr val="4886E0"/>
    <a:srgbClr val="496DDF"/>
    <a:srgbClr val="F7F7FC"/>
    <a:srgbClr val="E9E9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91030" autoAdjust="0"/>
  </p:normalViewPr>
  <p:slideViewPr>
    <p:cSldViewPr snapToGrid="0">
      <p:cViewPr varScale="1">
        <p:scale>
          <a:sx n="104" d="100"/>
          <a:sy n="104" d="100"/>
        </p:scale>
        <p:origin x="870" y="108"/>
      </p:cViewPr>
      <p:guideLst/>
    </p:cSldViewPr>
  </p:slideViewPr>
  <p:outlineViewPr>
    <p:cViewPr>
      <p:scale>
        <a:sx n="33" d="100"/>
        <a:sy n="33" d="100"/>
      </p:scale>
      <p:origin x="0" y="-4136"/>
    </p:cViewPr>
  </p:outlineViewPr>
  <p:notesTextViewPr>
    <p:cViewPr>
      <p:scale>
        <a:sx n="1" d="1"/>
        <a:sy n="1" d="1"/>
      </p:scale>
      <p:origin x="0" y="0"/>
    </p:cViewPr>
  </p:notesTextViewPr>
  <p:sorterViewPr>
    <p:cViewPr varScale="1">
      <p:scale>
        <a:sx n="100" d="100"/>
        <a:sy n="100" d="100"/>
      </p:scale>
      <p:origin x="0" y="-8400"/>
    </p:cViewPr>
  </p:sorterViewPr>
  <p:notesViewPr>
    <p:cSldViewPr snapToGrid="0">
      <p:cViewPr varScale="1">
        <p:scale>
          <a:sx n="49" d="100"/>
          <a:sy n="49" d="100"/>
        </p:scale>
        <p:origin x="266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AA6CDA-9ACA-4B4A-96C7-C2D52849891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989DB074-C76F-4125-B4AD-A2B884950B0D}"/>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EAA9935-660B-4A33-B637-DA7C5F892DE0}" type="datetimeFigureOut">
              <a:rPr lang="en-US" smtClean="0">
                <a:latin typeface="Arial" panose="020B0604020202020204" pitchFamily="34" charset="0"/>
              </a:rPr>
              <a:t>3/29/2019</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9425C663-400B-49FE-ACB1-C5EA80B51FCC}"/>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E824E7C6-CAB5-499C-893C-D01F28BF2EDF}"/>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462E7F4-3418-41DF-B144-86F9F7D6E17F}"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333281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Arial" panose="020B0604020202020204" pitchFamily="34" charset="0"/>
              </a:defRPr>
            </a:lvl1pPr>
          </a:lstStyle>
          <a:p>
            <a:fld id="{D2308A5A-0E75-4D2E-8CE6-D8738D21732B}" type="datetimeFigureOut">
              <a:rPr lang="en-US" smtClean="0"/>
              <a:pPr/>
              <a:t>3/29/2019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Arial" panose="020B0604020202020204" pitchFamily="34" charset="0"/>
              </a:defRPr>
            </a:lvl1pPr>
          </a:lstStyle>
          <a:p>
            <a:fld id="{97EB782D-1D36-4736-B4A6-CE2F865F3689}" type="slidenum">
              <a:rPr lang="en-US" smtClean="0"/>
              <a:pPr/>
              <a:t>‹#›</a:t>
            </a:fld>
            <a:endParaRPr lang="en-US" dirty="0"/>
          </a:p>
        </p:txBody>
      </p:sp>
    </p:spTree>
    <p:extLst>
      <p:ext uri="{BB962C8B-B14F-4D97-AF65-F5344CB8AC3E}">
        <p14:creationId xmlns:p14="http://schemas.microsoft.com/office/powerpoint/2010/main" val="2679879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rescouter.com/tragedy-unearths-lost-inventio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Passion for Packaging</a:t>
            </a:r>
          </a:p>
          <a:p>
            <a:endParaRPr lang="en-US" dirty="0"/>
          </a:p>
        </p:txBody>
      </p:sp>
      <p:sp>
        <p:nvSpPr>
          <p:cNvPr id="4" name="Slide Number Placeholder 3"/>
          <p:cNvSpPr>
            <a:spLocks noGrp="1"/>
          </p:cNvSpPr>
          <p:nvPr>
            <p:ph type="sldNum" sz="quarter" idx="5"/>
          </p:nvPr>
        </p:nvSpPr>
        <p:spPr/>
        <p:txBody>
          <a:bodyPr/>
          <a:lstStyle/>
          <a:p>
            <a:fld id="{97EB782D-1D36-4736-B4A6-CE2F865F3689}" type="slidenum">
              <a:rPr lang="en-US" smtClean="0"/>
              <a:t>1</a:t>
            </a:fld>
            <a:endParaRPr lang="en-US"/>
          </a:p>
        </p:txBody>
      </p:sp>
    </p:spTree>
    <p:extLst>
      <p:ext uri="{BB962C8B-B14F-4D97-AF65-F5344CB8AC3E}">
        <p14:creationId xmlns:p14="http://schemas.microsoft.com/office/powerpoint/2010/main" val="4037291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B3697-5908-0649-B9A5-15CE022BB492}" type="slidenum">
              <a:rPr lang="en-US" smtClean="0"/>
              <a:pPr/>
              <a:t>10</a:t>
            </a:fld>
            <a:endParaRPr lang="en-US" dirty="0"/>
          </a:p>
        </p:txBody>
      </p:sp>
    </p:spTree>
    <p:extLst>
      <p:ext uri="{BB962C8B-B14F-4D97-AF65-F5344CB8AC3E}">
        <p14:creationId xmlns:p14="http://schemas.microsoft.com/office/powerpoint/2010/main" val="4017883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Internet of things driving digital transformation in our physical world</a:t>
            </a:r>
          </a:p>
          <a:p>
            <a:r>
              <a:rPr lang="en-US" dirty="0"/>
              <a:t>Exponential growth $50 billion devices by 2020, $2 trillion economic value</a:t>
            </a:r>
          </a:p>
          <a:p>
            <a:r>
              <a:rPr lang="en-US" dirty="0"/>
              <a:t>Connecting , capturing greater value across supply chains, operations and customer relationships </a:t>
            </a:r>
          </a:p>
          <a:p>
            <a:r>
              <a:rPr lang="en-US" dirty="0"/>
              <a:t>Building an ecosystem to build intelligence into every physical objects down to the item level to sense, analyze in real-time, and take best actions </a:t>
            </a:r>
          </a:p>
          <a:p>
            <a:r>
              <a:rPr lang="en-US" dirty="0"/>
              <a:t>Building an ecosystem to build intelligence into every physical objects down to the item level:</a:t>
            </a:r>
          </a:p>
          <a:p>
            <a:r>
              <a:rPr lang="en-US" dirty="0"/>
              <a:t>sense the world around them</a:t>
            </a:r>
          </a:p>
          <a:p>
            <a:r>
              <a:rPr lang="en-US" dirty="0"/>
              <a:t>analyze data in real-time to make the best decision</a:t>
            </a:r>
          </a:p>
          <a:p>
            <a:r>
              <a:rPr lang="en-US" dirty="0"/>
              <a:t>take the best actions </a:t>
            </a:r>
          </a:p>
          <a:p>
            <a:pPr defTabSz="465887">
              <a:defRPr/>
            </a:pPr>
            <a:r>
              <a:rPr lang="en-US" dirty="0"/>
              <a:t>Capture greater value in many new ways: Predictive maintenance &amp; forecasting , increased factory visibility &amp; efficiencies, customer engagement &amp; personalization</a:t>
            </a:r>
          </a:p>
          <a:p>
            <a:endParaRPr lang="en-US" dirty="0"/>
          </a:p>
          <a:p>
            <a:r>
              <a:rPr lang="en-US" dirty="0"/>
              <a:t>Avery Dennison, WestRock, Crown Holdings, ThinFilm, Digimarc</a:t>
            </a:r>
          </a:p>
          <a:p>
            <a:r>
              <a:rPr lang="en-US" dirty="0"/>
              <a:t>Diageo, Coca Cola, Mars, Unilever, Mondelez</a:t>
            </a:r>
          </a:p>
          <a:p>
            <a:endParaRPr lang="en-US" dirty="0"/>
          </a:p>
          <a:p>
            <a:endParaRPr lang="en-US" dirty="0"/>
          </a:p>
        </p:txBody>
      </p:sp>
      <p:sp>
        <p:nvSpPr>
          <p:cNvPr id="4" name="Slide Number Placeholder 3"/>
          <p:cNvSpPr>
            <a:spLocks noGrp="1"/>
          </p:cNvSpPr>
          <p:nvPr>
            <p:ph type="sldNum" sz="quarter" idx="10"/>
          </p:nvPr>
        </p:nvSpPr>
        <p:spPr/>
        <p:txBody>
          <a:bodyPr/>
          <a:lstStyle/>
          <a:p>
            <a:fld id="{3F2B3697-5908-0649-B9A5-15CE022BB492}" type="slidenum">
              <a:rPr lang="en-US" smtClean="0"/>
              <a:pPr/>
              <a:t>11</a:t>
            </a:fld>
            <a:endParaRPr lang="en-US" dirty="0"/>
          </a:p>
        </p:txBody>
      </p:sp>
    </p:spTree>
    <p:extLst>
      <p:ext uri="{BB962C8B-B14F-4D97-AF65-F5344CB8AC3E}">
        <p14:creationId xmlns:p14="http://schemas.microsoft.com/office/powerpoint/2010/main" val="3980461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24A717-0B85-EE4C-A4AD-83E577D64BC0}" type="slidenum">
              <a:rPr lang="en-US" smtClean="0"/>
              <a:t>14</a:t>
            </a:fld>
            <a:endParaRPr lang="en-US" dirty="0"/>
          </a:p>
        </p:txBody>
      </p:sp>
    </p:spTree>
    <p:extLst>
      <p:ext uri="{BB962C8B-B14F-4D97-AF65-F5344CB8AC3E}">
        <p14:creationId xmlns:p14="http://schemas.microsoft.com/office/powerpoint/2010/main" val="3560465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http://www.gartner.com/newsroom/id/3689017 </a:t>
            </a:r>
          </a:p>
        </p:txBody>
      </p:sp>
      <p:sp>
        <p:nvSpPr>
          <p:cNvPr id="4" name="Slide Number Placeholder 3"/>
          <p:cNvSpPr>
            <a:spLocks noGrp="1"/>
          </p:cNvSpPr>
          <p:nvPr>
            <p:ph type="sldNum" sz="quarter" idx="10"/>
          </p:nvPr>
        </p:nvSpPr>
        <p:spPr/>
        <p:txBody>
          <a:bodyPr/>
          <a:lstStyle/>
          <a:p>
            <a:fld id="{3F2B3697-5908-0649-B9A5-15CE022BB492}" type="slidenum">
              <a:rPr lang="en-US" smtClean="0"/>
              <a:pPr/>
              <a:t>15</a:t>
            </a:fld>
            <a:endParaRPr lang="en-US" dirty="0"/>
          </a:p>
        </p:txBody>
      </p:sp>
    </p:spTree>
    <p:extLst>
      <p:ext uri="{BB962C8B-B14F-4D97-AF65-F5344CB8AC3E}">
        <p14:creationId xmlns:p14="http://schemas.microsoft.com/office/powerpoint/2010/main" val="3240953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www.pcmag.com</a:t>
            </a:r>
            <a:r>
              <a:rPr lang="en-US" dirty="0"/>
              <a:t>/article/364566/gartners-cio-agenda-and-ceo-perspective-for-2019 </a:t>
            </a:r>
          </a:p>
        </p:txBody>
      </p:sp>
      <p:sp>
        <p:nvSpPr>
          <p:cNvPr id="4" name="Slide Number Placeholder 3"/>
          <p:cNvSpPr>
            <a:spLocks noGrp="1"/>
          </p:cNvSpPr>
          <p:nvPr>
            <p:ph type="sldNum" sz="quarter" idx="5"/>
          </p:nvPr>
        </p:nvSpPr>
        <p:spPr/>
        <p:txBody>
          <a:bodyPr/>
          <a:lstStyle/>
          <a:p>
            <a:fld id="{3D24A717-0B85-EE4C-A4AD-83E577D64BC0}" type="slidenum">
              <a:rPr lang="en-US" smtClean="0"/>
              <a:t>19</a:t>
            </a:fld>
            <a:endParaRPr lang="en-US" dirty="0"/>
          </a:p>
        </p:txBody>
      </p:sp>
    </p:spTree>
    <p:extLst>
      <p:ext uri="{BB962C8B-B14F-4D97-AF65-F5344CB8AC3E}">
        <p14:creationId xmlns:p14="http://schemas.microsoft.com/office/powerpoint/2010/main" val="3344057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2019 – Small and Medium Size Businesses adopting</a:t>
            </a:r>
          </a:p>
        </p:txBody>
      </p:sp>
      <p:sp>
        <p:nvSpPr>
          <p:cNvPr id="4" name="Slide Number Placeholder 3"/>
          <p:cNvSpPr>
            <a:spLocks noGrp="1"/>
          </p:cNvSpPr>
          <p:nvPr>
            <p:ph type="sldNum" sz="quarter" idx="5"/>
          </p:nvPr>
        </p:nvSpPr>
        <p:spPr/>
        <p:txBody>
          <a:bodyPr/>
          <a:lstStyle/>
          <a:p>
            <a:fld id="{3D24A717-0B85-EE4C-A4AD-83E577D64BC0}" type="slidenum">
              <a:rPr lang="en-US" smtClean="0"/>
              <a:t>22</a:t>
            </a:fld>
            <a:endParaRPr lang="en-US" dirty="0"/>
          </a:p>
        </p:txBody>
      </p:sp>
    </p:spTree>
    <p:extLst>
      <p:ext uri="{BB962C8B-B14F-4D97-AF65-F5344CB8AC3E}">
        <p14:creationId xmlns:p14="http://schemas.microsoft.com/office/powerpoint/2010/main" val="1994089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24A717-0B85-EE4C-A4AD-83E577D64BC0}" type="slidenum">
              <a:rPr lang="en-US" smtClean="0"/>
              <a:t>23</a:t>
            </a:fld>
            <a:endParaRPr lang="en-US" dirty="0"/>
          </a:p>
        </p:txBody>
      </p:sp>
    </p:spTree>
    <p:extLst>
      <p:ext uri="{BB962C8B-B14F-4D97-AF65-F5344CB8AC3E}">
        <p14:creationId xmlns:p14="http://schemas.microsoft.com/office/powerpoint/2010/main" val="2692190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www.nordisktpapper.se</a:t>
            </a:r>
            <a:r>
              <a:rPr lang="en-US" dirty="0"/>
              <a:t>/post/2019-whats-in-store-for-the-pulp-and-paper-industry</a:t>
            </a:r>
          </a:p>
          <a:p>
            <a:pPr defTabSz="465887">
              <a:defRPr/>
            </a:pPr>
            <a:r>
              <a:rPr lang="en-US" i="1" dirty="0"/>
              <a:t>To conclude, the paper and pulp industry will remain stable come 2019 provided that overall operating earnings are contained. There’s a nagging perception that with the continuous digital transformation of processes, paper is a dying product. On the contrary, the demand is strong with the increase in activities in ecommerce industries and other products that still need paper. After all, the industry will not go extinct as long as the major players will think of ways to innovate and disrupt within their sectors.</a:t>
            </a:r>
            <a:endParaRPr lang="en-US" dirty="0"/>
          </a:p>
          <a:p>
            <a:endParaRPr lang="en-US" dirty="0"/>
          </a:p>
        </p:txBody>
      </p:sp>
      <p:sp>
        <p:nvSpPr>
          <p:cNvPr id="4" name="Slide Number Placeholder 3"/>
          <p:cNvSpPr>
            <a:spLocks noGrp="1"/>
          </p:cNvSpPr>
          <p:nvPr>
            <p:ph type="sldNum" sz="quarter" idx="5"/>
          </p:nvPr>
        </p:nvSpPr>
        <p:spPr/>
        <p:txBody>
          <a:bodyPr/>
          <a:lstStyle/>
          <a:p>
            <a:fld id="{3D24A717-0B85-EE4C-A4AD-83E577D64BC0}" type="slidenum">
              <a:rPr lang="en-US" smtClean="0"/>
              <a:t>24</a:t>
            </a:fld>
            <a:endParaRPr lang="en-US" dirty="0"/>
          </a:p>
        </p:txBody>
      </p:sp>
    </p:spTree>
    <p:extLst>
      <p:ext uri="{BB962C8B-B14F-4D97-AF65-F5344CB8AC3E}">
        <p14:creationId xmlns:p14="http://schemas.microsoft.com/office/powerpoint/2010/main" val="3595224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err="1"/>
              <a:t>IIoT</a:t>
            </a:r>
            <a:r>
              <a:rPr lang="en-US" b="1" dirty="0"/>
              <a:t> Continues to Transform Production and Packaging Lines</a:t>
            </a:r>
          </a:p>
          <a:p>
            <a:endParaRPr lang="en-US" dirty="0"/>
          </a:p>
        </p:txBody>
      </p:sp>
      <p:sp>
        <p:nvSpPr>
          <p:cNvPr id="4" name="Slide Number Placeholder 3"/>
          <p:cNvSpPr>
            <a:spLocks noGrp="1"/>
          </p:cNvSpPr>
          <p:nvPr>
            <p:ph type="sldNum" sz="quarter" idx="5"/>
          </p:nvPr>
        </p:nvSpPr>
        <p:spPr/>
        <p:txBody>
          <a:bodyPr/>
          <a:lstStyle/>
          <a:p>
            <a:fld id="{3D24A717-0B85-EE4C-A4AD-83E577D64BC0}" type="slidenum">
              <a:rPr lang="en-US" smtClean="0"/>
              <a:t>25</a:t>
            </a:fld>
            <a:endParaRPr lang="en-US" dirty="0"/>
          </a:p>
        </p:txBody>
      </p:sp>
    </p:spTree>
    <p:extLst>
      <p:ext uri="{BB962C8B-B14F-4D97-AF65-F5344CB8AC3E}">
        <p14:creationId xmlns:p14="http://schemas.microsoft.com/office/powerpoint/2010/main" val="4233469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Much more of a role in being a support role. Actually if you look at most of these areas - AI wouldn’t be supplementing and supporting humans rather than replacing them. I certainly hope so! </a:t>
            </a:r>
          </a:p>
          <a:p>
            <a:pPr marL="174708" indent="-174708">
              <a:buFont typeface="Arial" panose="020B0604020202020204" pitchFamily="34" charset="0"/>
              <a:buChar char="•"/>
            </a:pPr>
            <a:endParaRPr lang="en-US" dirty="0"/>
          </a:p>
          <a:p>
            <a:endParaRPr lang="en-US" dirty="0"/>
          </a:p>
          <a:p>
            <a:endParaRPr lang="en-US" dirty="0"/>
          </a:p>
          <a:p>
            <a:r>
              <a:rPr lang="en-US" dirty="0"/>
              <a:t>Operations - https://www.pdachain.com/2018/08/02/ai-and-packaging-what-you-need-to-know/</a:t>
            </a:r>
          </a:p>
          <a:p>
            <a:r>
              <a:rPr lang="en-US" dirty="0"/>
              <a:t>E-commerce - https://www.forbes.com/sites/cognitiveworld/2018/08/05/4-powerful-ways-artificial-intelligence-is-molding-e-commerce/#abc13be4b113</a:t>
            </a:r>
          </a:p>
          <a:p>
            <a:r>
              <a:rPr lang="en-US" dirty="0"/>
              <a:t>https://www.sunbrandingsolutions.com/news-and-views/a-packaging-view-on-artificial-intelligence/</a:t>
            </a:r>
          </a:p>
          <a:p>
            <a:r>
              <a:rPr lang="en-US" dirty="0"/>
              <a:t>SIG and GE - http://www.eweek.com/innovation/how-ge-digital-is-using-ai-iot-to-upgrade-drink-packaging</a:t>
            </a:r>
          </a:p>
          <a:p>
            <a:r>
              <a:rPr lang="en-US" dirty="0"/>
              <a:t>	- working on address the industry’s two biggest needs today: improving asset performance and optimizing service delivery.</a:t>
            </a:r>
          </a:p>
          <a:p>
            <a:endParaRPr lang="en-US" dirty="0"/>
          </a:p>
        </p:txBody>
      </p:sp>
      <p:sp>
        <p:nvSpPr>
          <p:cNvPr id="4" name="Slide Number Placeholder 3"/>
          <p:cNvSpPr>
            <a:spLocks noGrp="1"/>
          </p:cNvSpPr>
          <p:nvPr>
            <p:ph type="sldNum" sz="quarter" idx="5"/>
          </p:nvPr>
        </p:nvSpPr>
        <p:spPr/>
        <p:txBody>
          <a:bodyPr/>
          <a:lstStyle/>
          <a:p>
            <a:fld id="{39A4A6DC-EFA3-F044-AEDB-5C046B29BB56}" type="slidenum">
              <a:rPr lang="en-US" smtClean="0"/>
              <a:t>26</a:t>
            </a:fld>
            <a:endParaRPr lang="en-US" dirty="0"/>
          </a:p>
        </p:txBody>
      </p:sp>
    </p:spTree>
    <p:extLst>
      <p:ext uri="{BB962C8B-B14F-4D97-AF65-F5344CB8AC3E}">
        <p14:creationId xmlns:p14="http://schemas.microsoft.com/office/powerpoint/2010/main" val="1577152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24A717-0B85-EE4C-A4AD-83E577D64BC0}" type="slidenum">
              <a:rPr lang="en-US" smtClean="0"/>
              <a:t>2</a:t>
            </a:fld>
            <a:endParaRPr lang="en-US" dirty="0"/>
          </a:p>
        </p:txBody>
      </p:sp>
    </p:spTree>
    <p:extLst>
      <p:ext uri="{BB962C8B-B14F-4D97-AF65-F5344CB8AC3E}">
        <p14:creationId xmlns:p14="http://schemas.microsoft.com/office/powerpoint/2010/main" val="469352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July 2018 Report - </a:t>
            </a:r>
            <a:r>
              <a:rPr lang="en-US" b="1" dirty="0" err="1"/>
              <a:t>PreScouter</a:t>
            </a:r>
            <a:r>
              <a:rPr lang="en-US" dirty="0"/>
              <a:t> was founded in 2010 in Evanston, IL by four Northwestern University graduate students (two MBAs and two PhDs). The idea for the company was sparked by a seemingly avoidable </a:t>
            </a:r>
            <a:r>
              <a:rPr lang="en-US" dirty="0">
                <a:hlinkClick r:id="rId3"/>
              </a:rPr>
              <a:t>Tragedy in China</a:t>
            </a:r>
            <a:r>
              <a:rPr lang="en-US" dirty="0"/>
              <a:t> and the struggles of a Northwestern alumnus – an R&amp;D Director at a medical device company – in accessing university research.</a:t>
            </a:r>
          </a:p>
          <a:p>
            <a:r>
              <a:rPr lang="en-US" dirty="0"/>
              <a:t>Initially, the concept was to connect corporate R&amp;D labs to research coming from academia. However, after completing pilot projects with Kraft Foods, UOP (Honeywell) and DSM, the founders realized that corporate leaders were more interested in a broader scope of services, one that included technology landscapes and in-depth investigations of relevant areas of interest, including innovative startups and emerging technologies. Most importantly though, clients were interested in the fresh perspective and unbiased, critical analysis provided by </a:t>
            </a:r>
            <a:r>
              <a:rPr lang="en-US" dirty="0" err="1"/>
              <a:t>PreScouter’s</a:t>
            </a:r>
            <a:r>
              <a:rPr lang="en-US" dirty="0"/>
              <a:t> talented teams of Advanced Degree Researchers (“Scholars”).</a:t>
            </a:r>
          </a:p>
          <a:p>
            <a:r>
              <a:rPr lang="en-US" dirty="0"/>
              <a:t>Over the past seven years, </a:t>
            </a:r>
            <a:r>
              <a:rPr lang="en-US" dirty="0" err="1"/>
              <a:t>PreScouter</a:t>
            </a:r>
            <a:r>
              <a:rPr lang="en-US" dirty="0"/>
              <a:t> has established a global network of aspiring and accomplished scientists, engineers, economists, analysts, and developers who share a common ambition: to apply their academic knowledge and problem-solving skills to challenges faced in industry.  As the company has grown – having delivered over 1500 projects to more than 300 clients – this “Global Scholar Network” has also grown to include over 2000 Advanced Degree Researchers from five continents, representing the top research universities in the world.</a:t>
            </a:r>
          </a:p>
          <a:p>
            <a:r>
              <a:rPr lang="en-US" b="1" dirty="0"/>
              <a:t>In 2019, </a:t>
            </a:r>
            <a:r>
              <a:rPr lang="en-US" b="1" dirty="0" err="1"/>
              <a:t>PreScouter</a:t>
            </a:r>
            <a:r>
              <a:rPr lang="en-US" b="1" dirty="0"/>
              <a:t> continues to develop new ways to connect this network of brilliant minds with our clients around the world in order to share knowledge and help advance technology and innovation.</a:t>
            </a:r>
            <a:endParaRPr lang="en-US" dirty="0"/>
          </a:p>
          <a:p>
            <a:endParaRPr lang="en-US" dirty="0"/>
          </a:p>
        </p:txBody>
      </p:sp>
      <p:sp>
        <p:nvSpPr>
          <p:cNvPr id="4" name="Slide Number Placeholder 3"/>
          <p:cNvSpPr>
            <a:spLocks noGrp="1"/>
          </p:cNvSpPr>
          <p:nvPr>
            <p:ph type="sldNum" sz="quarter" idx="5"/>
          </p:nvPr>
        </p:nvSpPr>
        <p:spPr/>
        <p:txBody>
          <a:bodyPr/>
          <a:lstStyle/>
          <a:p>
            <a:fld id="{97EB782D-1D36-4736-B4A6-CE2F865F3689}" type="slidenum">
              <a:rPr lang="en-US" smtClean="0"/>
              <a:pPr/>
              <a:t>27</a:t>
            </a:fld>
            <a:endParaRPr lang="en-US" dirty="0"/>
          </a:p>
        </p:txBody>
      </p:sp>
    </p:spTree>
    <p:extLst>
      <p:ext uri="{BB962C8B-B14F-4D97-AF65-F5344CB8AC3E}">
        <p14:creationId xmlns:p14="http://schemas.microsoft.com/office/powerpoint/2010/main" val="1403675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www.siemens-foundation.org</a:t>
            </a:r>
            <a:r>
              <a:rPr lang="en-US" dirty="0"/>
              <a:t>/programs/stem-middle-skill-initiative/</a:t>
            </a:r>
          </a:p>
          <a:p>
            <a:r>
              <a:rPr lang="en-US" dirty="0"/>
              <a:t>https://</a:t>
            </a:r>
            <a:r>
              <a:rPr lang="en-US" dirty="0" err="1"/>
              <a:t>www.yearup.org</a:t>
            </a:r>
            <a:r>
              <a:rPr lang="en-US" dirty="0"/>
              <a:t>/our-approach/how-it-works/</a:t>
            </a:r>
          </a:p>
          <a:p>
            <a:endParaRPr lang="en-US" dirty="0"/>
          </a:p>
        </p:txBody>
      </p:sp>
      <p:sp>
        <p:nvSpPr>
          <p:cNvPr id="4" name="Slide Number Placeholder 3"/>
          <p:cNvSpPr>
            <a:spLocks noGrp="1"/>
          </p:cNvSpPr>
          <p:nvPr>
            <p:ph type="sldNum" sz="quarter" idx="5"/>
          </p:nvPr>
        </p:nvSpPr>
        <p:spPr/>
        <p:txBody>
          <a:bodyPr/>
          <a:lstStyle/>
          <a:p>
            <a:fld id="{97EB782D-1D36-4736-B4A6-CE2F865F3689}" type="slidenum">
              <a:rPr lang="en-US" smtClean="0"/>
              <a:pPr/>
              <a:t>28</a:t>
            </a:fld>
            <a:endParaRPr lang="en-US" dirty="0"/>
          </a:p>
        </p:txBody>
      </p:sp>
    </p:spTree>
    <p:extLst>
      <p:ext uri="{BB962C8B-B14F-4D97-AF65-F5344CB8AC3E}">
        <p14:creationId xmlns:p14="http://schemas.microsoft.com/office/powerpoint/2010/main" val="694959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24A717-0B85-EE4C-A4AD-83E577D64BC0}" type="slidenum">
              <a:rPr lang="en-US" smtClean="0"/>
              <a:t>29</a:t>
            </a:fld>
            <a:endParaRPr lang="en-US" dirty="0"/>
          </a:p>
        </p:txBody>
      </p:sp>
    </p:spTree>
    <p:extLst>
      <p:ext uri="{BB962C8B-B14F-4D97-AF65-F5344CB8AC3E}">
        <p14:creationId xmlns:p14="http://schemas.microsoft.com/office/powerpoint/2010/main" val="1615921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7719" indent="-747719" defTabSz="1863547">
              <a:lnSpc>
                <a:spcPct val="120000"/>
              </a:lnSpc>
              <a:buSzPct val="100000"/>
              <a:buFont typeface="Arial"/>
              <a:buChar char="‣"/>
              <a:defRPr sz="3000">
                <a:latin typeface="Gotham Book"/>
                <a:ea typeface="Gotham Book"/>
                <a:cs typeface="Gotham Book"/>
                <a:sym typeface="Gotham Book"/>
              </a:defRPr>
            </a:pPr>
            <a:r>
              <a:rPr lang="en-US" dirty="0">
                <a:cs typeface="Arial" panose="020B0604020202020204" pitchFamily="34" charset="0"/>
              </a:rPr>
              <a:t>Founded in 2012</a:t>
            </a:r>
          </a:p>
          <a:p>
            <a:pPr marL="747719" indent="-747719" defTabSz="1863547">
              <a:lnSpc>
                <a:spcPct val="120000"/>
              </a:lnSpc>
              <a:buSzPct val="100000"/>
              <a:buFont typeface="Arial"/>
              <a:buChar char="‣"/>
              <a:defRPr sz="3000">
                <a:latin typeface="Gotham Book"/>
                <a:ea typeface="Gotham Book"/>
                <a:cs typeface="Gotham Book"/>
                <a:sym typeface="Gotham Book"/>
              </a:defRPr>
            </a:pPr>
            <a:r>
              <a:rPr lang="en-US" dirty="0">
                <a:cs typeface="Arial" panose="020B0604020202020204" pitchFamily="34" charset="0"/>
              </a:rPr>
              <a:t>Team of 25 employees</a:t>
            </a:r>
            <a:endParaRPr lang="en-US" dirty="0">
              <a:ea typeface="Gotham Bold"/>
              <a:cs typeface="Arial" panose="020B0604020202020204" pitchFamily="34" charset="0"/>
              <a:sym typeface="Gotham Bold"/>
            </a:endParaRPr>
          </a:p>
          <a:p>
            <a:pPr marL="747719" indent="-747719" defTabSz="1863547">
              <a:lnSpc>
                <a:spcPct val="120000"/>
              </a:lnSpc>
              <a:buSzPct val="100000"/>
              <a:buFont typeface="Arial"/>
              <a:buChar char="‣"/>
              <a:defRPr sz="3000">
                <a:latin typeface="Gotham Book"/>
                <a:ea typeface="Gotham Book"/>
                <a:cs typeface="Gotham Book"/>
                <a:sym typeface="Gotham Book"/>
              </a:defRPr>
            </a:pPr>
            <a:r>
              <a:rPr lang="en-US" dirty="0">
                <a:ea typeface="Gotham Bold"/>
                <a:cs typeface="Arial" panose="020B0604020202020204" pitchFamily="34" charset="0"/>
                <a:sym typeface="Gotham Bold"/>
              </a:rPr>
              <a:t>Investors : BDC, RBC, IQ, W and FTQ</a:t>
            </a:r>
          </a:p>
          <a:p>
            <a:pPr marL="747719" indent="-747719" defTabSz="1863547">
              <a:lnSpc>
                <a:spcPct val="120000"/>
              </a:lnSpc>
              <a:buSzPct val="100000"/>
              <a:buFont typeface="Arial"/>
              <a:buChar char="‣"/>
              <a:defRPr sz="3000">
                <a:latin typeface="Gotham Book"/>
                <a:ea typeface="Gotham Book"/>
                <a:cs typeface="Gotham Book"/>
                <a:sym typeface="Gotham Book"/>
              </a:defRPr>
            </a:pPr>
            <a:r>
              <a:rPr lang="en-US" dirty="0">
                <a:cs typeface="Arial" panose="020B0604020202020204" pitchFamily="34" charset="0"/>
              </a:rPr>
              <a:t>Over 1,500 installations across the world: US, Canada, France, Australia, Mexico</a:t>
            </a:r>
          </a:p>
          <a:p>
            <a:endParaRPr lang="en-US" dirty="0"/>
          </a:p>
        </p:txBody>
      </p:sp>
      <p:sp>
        <p:nvSpPr>
          <p:cNvPr id="4" name="Slide Number Placeholder 3"/>
          <p:cNvSpPr>
            <a:spLocks noGrp="1"/>
          </p:cNvSpPr>
          <p:nvPr>
            <p:ph type="sldNum" sz="quarter" idx="5"/>
          </p:nvPr>
        </p:nvSpPr>
        <p:spPr/>
        <p:txBody>
          <a:bodyPr/>
          <a:lstStyle/>
          <a:p>
            <a:fld id="{3D24A717-0B85-EE4C-A4AD-83E577D64BC0}" type="slidenum">
              <a:rPr lang="en-US" smtClean="0"/>
              <a:t>30</a:t>
            </a:fld>
            <a:endParaRPr lang="en-US" dirty="0"/>
          </a:p>
        </p:txBody>
      </p:sp>
    </p:spTree>
    <p:extLst>
      <p:ext uri="{BB962C8B-B14F-4D97-AF65-F5344CB8AC3E}">
        <p14:creationId xmlns:p14="http://schemas.microsoft.com/office/powerpoint/2010/main" val="4005116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24A717-0B85-EE4C-A4AD-83E577D64BC0}" type="slidenum">
              <a:rPr lang="en-US" smtClean="0"/>
              <a:t>35</a:t>
            </a:fld>
            <a:endParaRPr lang="en-US" dirty="0"/>
          </a:p>
        </p:txBody>
      </p:sp>
    </p:spTree>
    <p:extLst>
      <p:ext uri="{BB962C8B-B14F-4D97-AF65-F5344CB8AC3E}">
        <p14:creationId xmlns:p14="http://schemas.microsoft.com/office/powerpoint/2010/main" val="3147593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24A717-0B85-EE4C-A4AD-83E577D64BC0}" type="slidenum">
              <a:rPr lang="en-US" smtClean="0"/>
              <a:t>36</a:t>
            </a:fld>
            <a:endParaRPr lang="en-US" dirty="0"/>
          </a:p>
        </p:txBody>
      </p:sp>
    </p:spTree>
    <p:extLst>
      <p:ext uri="{BB962C8B-B14F-4D97-AF65-F5344CB8AC3E}">
        <p14:creationId xmlns:p14="http://schemas.microsoft.com/office/powerpoint/2010/main" val="3484625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EB782D-1D36-4736-B4A6-CE2F865F3689}" type="slidenum">
              <a:rPr lang="en-US" smtClean="0"/>
              <a:pPr/>
              <a:t>37</a:t>
            </a:fld>
            <a:endParaRPr lang="en-US" dirty="0"/>
          </a:p>
        </p:txBody>
      </p:sp>
    </p:spTree>
    <p:extLst>
      <p:ext uri="{BB962C8B-B14F-4D97-AF65-F5344CB8AC3E}">
        <p14:creationId xmlns:p14="http://schemas.microsoft.com/office/powerpoint/2010/main" val="2378835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love to hear from you. Q&amp;A</a:t>
            </a:r>
          </a:p>
        </p:txBody>
      </p:sp>
      <p:sp>
        <p:nvSpPr>
          <p:cNvPr id="4" name="Slide Number Placeholder 3"/>
          <p:cNvSpPr>
            <a:spLocks noGrp="1"/>
          </p:cNvSpPr>
          <p:nvPr>
            <p:ph type="sldNum" sz="quarter" idx="10"/>
          </p:nvPr>
        </p:nvSpPr>
        <p:spPr/>
        <p:txBody>
          <a:bodyPr/>
          <a:lstStyle/>
          <a:p>
            <a:fld id="{3D24A717-0B85-EE4C-A4AD-83E577D64BC0}" type="slidenum">
              <a:rPr lang="en-US" smtClean="0"/>
              <a:t>38</a:t>
            </a:fld>
            <a:endParaRPr lang="en-US" dirty="0"/>
          </a:p>
        </p:txBody>
      </p:sp>
    </p:spTree>
    <p:extLst>
      <p:ext uri="{BB962C8B-B14F-4D97-AF65-F5344CB8AC3E}">
        <p14:creationId xmlns:p14="http://schemas.microsoft.com/office/powerpoint/2010/main" val="124247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24A717-0B85-EE4C-A4AD-83E577D64BC0}" type="slidenum">
              <a:rPr lang="en-US" smtClean="0"/>
              <a:t>3</a:t>
            </a:fld>
            <a:endParaRPr lang="en-US" dirty="0"/>
          </a:p>
        </p:txBody>
      </p:sp>
    </p:spTree>
    <p:extLst>
      <p:ext uri="{BB962C8B-B14F-4D97-AF65-F5344CB8AC3E}">
        <p14:creationId xmlns:p14="http://schemas.microsoft.com/office/powerpoint/2010/main" val="2129413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defTabSz="465887">
              <a:defRPr/>
            </a:pPr>
            <a:r>
              <a:rPr lang="en-US" dirty="0"/>
              <a:t>Together, using foresight tools and insights </a:t>
            </a:r>
          </a:p>
          <a:p>
            <a:r>
              <a:rPr lang="en-US" dirty="0"/>
              <a:t> </a:t>
            </a:r>
            <a:r>
              <a:rPr lang="en-US" dirty="0" err="1"/>
              <a:t>Cocreating</a:t>
            </a:r>
            <a:r>
              <a:rPr lang="en-US" dirty="0"/>
              <a:t> the Future of Packaging</a:t>
            </a:r>
          </a:p>
        </p:txBody>
      </p:sp>
      <p:sp>
        <p:nvSpPr>
          <p:cNvPr id="4" name="Slide Number Placeholder 3"/>
          <p:cNvSpPr>
            <a:spLocks noGrp="1"/>
          </p:cNvSpPr>
          <p:nvPr>
            <p:ph type="sldNum" sz="quarter" idx="10"/>
          </p:nvPr>
        </p:nvSpPr>
        <p:spPr/>
        <p:txBody>
          <a:bodyPr/>
          <a:lstStyle/>
          <a:p>
            <a:fld id="{1A9C1A6C-5B88-444F-97EF-45A8903B8761}" type="slidenum">
              <a:rPr lang="en-US" smtClean="0"/>
              <a:pPr/>
              <a:t>4</a:t>
            </a:fld>
            <a:endParaRPr lang="en-US" dirty="0"/>
          </a:p>
        </p:txBody>
      </p:sp>
    </p:spTree>
    <p:extLst>
      <p:ext uri="{BB962C8B-B14F-4D97-AF65-F5344CB8AC3E}">
        <p14:creationId xmlns:p14="http://schemas.microsoft.com/office/powerpoint/2010/main" val="1081869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15963"/>
            <a:ext cx="6361112" cy="3578225"/>
          </a:xfrm>
        </p:spPr>
      </p:sp>
      <p:sp>
        <p:nvSpPr>
          <p:cNvPr id="3" name="Notes Placeholder 2"/>
          <p:cNvSpPr>
            <a:spLocks noGrp="1"/>
          </p:cNvSpPr>
          <p:nvPr>
            <p:ph type="body" idx="1"/>
          </p:nvPr>
        </p:nvSpPr>
        <p:spPr/>
        <p:txBody>
          <a:bodyPr>
            <a:normAutofit/>
          </a:bodyPr>
          <a:lstStyle/>
          <a:p>
            <a:pPr marL="174708" indent="-174708">
              <a:buFontTx/>
              <a:buChar char="-"/>
            </a:pPr>
            <a:r>
              <a:rPr lang="en-US" dirty="0"/>
              <a:t> Welcome to sponsors across the VC and across categories and geographies</a:t>
            </a:r>
          </a:p>
          <a:p>
            <a:pPr marL="174708" indent="-174708">
              <a:buFontTx/>
              <a:buChar char="-"/>
            </a:pP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1A9C1A6C-5B88-444F-97EF-45A8903B8761}" type="slidenum">
              <a:rPr lang="en-US" smtClean="0"/>
              <a:pPr/>
              <a:t>5</a:t>
            </a:fld>
            <a:endParaRPr lang="en-US"/>
          </a:p>
        </p:txBody>
      </p:sp>
    </p:spTree>
    <p:extLst>
      <p:ext uri="{BB962C8B-B14F-4D97-AF65-F5344CB8AC3E}">
        <p14:creationId xmlns:p14="http://schemas.microsoft.com/office/powerpoint/2010/main" val="3028172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really get a good look at where we see things heading it is important to set a timeframe that is out there a bit and makes us a little bit uncomfortable.</a:t>
            </a:r>
          </a:p>
        </p:txBody>
      </p:sp>
      <p:sp>
        <p:nvSpPr>
          <p:cNvPr id="4" name="Slide Number Placeholder 3"/>
          <p:cNvSpPr>
            <a:spLocks noGrp="1"/>
          </p:cNvSpPr>
          <p:nvPr>
            <p:ph type="sldNum" sz="quarter" idx="5"/>
          </p:nvPr>
        </p:nvSpPr>
        <p:spPr/>
        <p:txBody>
          <a:bodyPr/>
          <a:lstStyle/>
          <a:p>
            <a:pPr defTabSz="465887">
              <a:defRPr/>
            </a:pPr>
            <a:fld id="{22A9E484-109F-4F42-8E65-AE3B20E48CA1}" type="slidenum">
              <a:rPr lang="en-US">
                <a:solidFill>
                  <a:prstClr val="black"/>
                </a:solidFill>
              </a:rPr>
              <a:pPr defTabSz="465887">
                <a:defRPr/>
              </a:pPr>
              <a:t>6</a:t>
            </a:fld>
            <a:endParaRPr lang="en-US" dirty="0">
              <a:solidFill>
                <a:prstClr val="black"/>
              </a:solidFill>
            </a:endParaRPr>
          </a:p>
        </p:txBody>
      </p:sp>
    </p:spTree>
    <p:extLst>
      <p:ext uri="{BB962C8B-B14F-4D97-AF65-F5344CB8AC3E}">
        <p14:creationId xmlns:p14="http://schemas.microsoft.com/office/powerpoint/2010/main" val="1282583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24A717-0B85-EE4C-A4AD-83E577D64BC0}" type="slidenum">
              <a:rPr lang="en-US" smtClean="0"/>
              <a:pPr/>
              <a:t>7</a:t>
            </a:fld>
            <a:endParaRPr lang="en-US" dirty="0"/>
          </a:p>
        </p:txBody>
      </p:sp>
    </p:spTree>
    <p:extLst>
      <p:ext uri="{BB962C8B-B14F-4D97-AF65-F5344CB8AC3E}">
        <p14:creationId xmlns:p14="http://schemas.microsoft.com/office/powerpoint/2010/main" val="3164807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buFont typeface="Arial" pitchFamily="34" charset="0"/>
              <a:buChar char="•"/>
            </a:pPr>
            <a:r>
              <a:rPr lang="en-US" dirty="0"/>
              <a:t>Define digital transformation – Digital and physical world come together</a:t>
            </a:r>
          </a:p>
          <a:p>
            <a:pPr>
              <a:buFont typeface="Arial" pitchFamily="34" charset="0"/>
              <a:buChar char="•"/>
            </a:pPr>
            <a:r>
              <a:rPr lang="en-US" dirty="0"/>
              <a:t>Some of the technologies that are driving transformation across all parts of businesses (cloud – computing anywhere, mobile – personalization / tracking, big data analytics &amp; AI, IoT, VR / AR , 3D, digital printing, robotics</a:t>
            </a:r>
          </a:p>
          <a:p>
            <a:pPr>
              <a:buFont typeface="Arial" pitchFamily="34" charset="0"/>
              <a:buChar char="•"/>
            </a:pPr>
            <a:r>
              <a:rPr lang="en-US" dirty="0"/>
              <a:t>For college students today – its estimated that over 60% of the jobs they will see in their careers haven’t been invented yet</a:t>
            </a:r>
          </a:p>
          <a:p>
            <a:endParaRPr lang="en-US" dirty="0"/>
          </a:p>
        </p:txBody>
      </p:sp>
      <p:sp>
        <p:nvSpPr>
          <p:cNvPr id="4" name="Slide Number Placeholder 3"/>
          <p:cNvSpPr>
            <a:spLocks noGrp="1"/>
          </p:cNvSpPr>
          <p:nvPr>
            <p:ph type="sldNum" sz="quarter" idx="10"/>
          </p:nvPr>
        </p:nvSpPr>
        <p:spPr/>
        <p:txBody>
          <a:bodyPr/>
          <a:lstStyle/>
          <a:p>
            <a:fld id="{8BD20B52-D99E-ED4E-A496-09A9B500F117}" type="slidenum">
              <a:rPr lang="en-US" smtClean="0"/>
              <a:pPr/>
              <a:t>8</a:t>
            </a:fld>
            <a:endParaRPr lang="en-US" dirty="0"/>
          </a:p>
        </p:txBody>
      </p:sp>
    </p:spTree>
    <p:extLst>
      <p:ext uri="{BB962C8B-B14F-4D97-AF65-F5344CB8AC3E}">
        <p14:creationId xmlns:p14="http://schemas.microsoft.com/office/powerpoint/2010/main" val="1565838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ESL Smart Solutions has introduced SMARTpack which offers medication adherence monitoring. Fully integrated with EventMan Cloud, its asset tracking enables automatic invoicing and re-supplying as cells are opened.</a:t>
            </a:r>
          </a:p>
        </p:txBody>
      </p:sp>
      <p:sp>
        <p:nvSpPr>
          <p:cNvPr id="4" name="Slide Number Placeholder 3"/>
          <p:cNvSpPr>
            <a:spLocks noGrp="1"/>
          </p:cNvSpPr>
          <p:nvPr>
            <p:ph type="sldNum" sz="quarter" idx="10"/>
          </p:nvPr>
        </p:nvSpPr>
        <p:spPr/>
        <p:txBody>
          <a:bodyPr/>
          <a:lstStyle/>
          <a:p>
            <a:fld id="{3F2B3697-5908-0649-B9A5-15CE022BB492}" type="slidenum">
              <a:rPr lang="en-US" smtClean="0"/>
              <a:pPr/>
              <a:t>9</a:t>
            </a:fld>
            <a:endParaRPr lang="en-US" dirty="0"/>
          </a:p>
        </p:txBody>
      </p:sp>
    </p:spTree>
    <p:extLst>
      <p:ext uri="{BB962C8B-B14F-4D97-AF65-F5344CB8AC3E}">
        <p14:creationId xmlns:p14="http://schemas.microsoft.com/office/powerpoint/2010/main" val="335960996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8" name="Picture 27" descr="A picture containing wall&#10;&#10;Description automatically generated">
            <a:extLst>
              <a:ext uri="{FF2B5EF4-FFF2-40B4-BE49-F238E27FC236}">
                <a16:creationId xmlns:a16="http://schemas.microsoft.com/office/drawing/2014/main" id="{9641842F-0E96-4BAC-843C-55AF11B04AA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p:blipFill>
        <p:spPr>
          <a:xfrm flipH="1">
            <a:off x="3149381" y="0"/>
            <a:ext cx="9039444" cy="5318354"/>
          </a:xfrm>
          <a:prstGeom prst="rect">
            <a:avLst/>
          </a:prstGeom>
        </p:spPr>
      </p:pic>
      <p:pic>
        <p:nvPicPr>
          <p:cNvPr id="29" name="Picture 28" descr="A picture containing wall&#10;&#10;Description automatically generated">
            <a:extLst>
              <a:ext uri="{FF2B5EF4-FFF2-40B4-BE49-F238E27FC236}">
                <a16:creationId xmlns:a16="http://schemas.microsoft.com/office/drawing/2014/main" id="{5F3D1620-9CD7-4AD5-B110-998DAE7708F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175" y="0"/>
            <a:ext cx="3241377" cy="5318354"/>
          </a:xfrm>
          <a:prstGeom prst="rect">
            <a:avLst/>
          </a:prstGeom>
        </p:spPr>
      </p:pic>
      <p:sp>
        <p:nvSpPr>
          <p:cNvPr id="30" name="Rectangle 29">
            <a:extLst>
              <a:ext uri="{FF2B5EF4-FFF2-40B4-BE49-F238E27FC236}">
                <a16:creationId xmlns:a16="http://schemas.microsoft.com/office/drawing/2014/main" id="{492A132D-38F3-41F1-860F-C1B57BF0E762}"/>
              </a:ext>
            </a:extLst>
          </p:cNvPr>
          <p:cNvSpPr/>
          <p:nvPr userDrawn="1"/>
        </p:nvSpPr>
        <p:spPr>
          <a:xfrm>
            <a:off x="0" y="-37023"/>
            <a:ext cx="6639233" cy="5355376"/>
          </a:xfrm>
          <a:prstGeom prst="rect">
            <a:avLst/>
          </a:prstGeom>
          <a:gradFill flip="none" rotWithShape="1">
            <a:gsLst>
              <a:gs pos="0">
                <a:schemeClr val="bg2">
                  <a:lumMod val="75000"/>
                  <a:alpha val="0"/>
                </a:schemeClr>
              </a:gs>
              <a:gs pos="94000">
                <a:srgbClr val="1D469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9897" y="1539646"/>
            <a:ext cx="6292236" cy="2282816"/>
          </a:xfrm>
        </p:spPr>
        <p:txBody>
          <a:bodyPr anchor="b">
            <a:normAutofit/>
          </a:bodyPr>
          <a:lstStyle>
            <a:lvl1pPr algn="l">
              <a:lnSpc>
                <a:spcPct val="85000"/>
              </a:lnSpc>
              <a:defRPr sz="5400" spc="0" baseline="0">
                <a:solidFill>
                  <a:schemeClr val="bg1"/>
                </a:solidFill>
                <a:effectLst>
                  <a:glow rad="228600">
                    <a:schemeClr val="bg2">
                      <a:lumMod val="25000"/>
                      <a:alpha val="40000"/>
                    </a:schemeClr>
                  </a:glow>
                </a:effectLst>
              </a:defRPr>
            </a:lvl1pPr>
          </a:lstStyle>
          <a:p>
            <a:r>
              <a:rPr lang="en-US" dirty="0"/>
              <a:t>Click to edit Master title style</a:t>
            </a:r>
          </a:p>
        </p:txBody>
      </p:sp>
      <p:pic>
        <p:nvPicPr>
          <p:cNvPr id="12" name="Picture 11">
            <a:extLst>
              <a:ext uri="{FF2B5EF4-FFF2-40B4-BE49-F238E27FC236}">
                <a16:creationId xmlns:a16="http://schemas.microsoft.com/office/drawing/2014/main" id="{4F6DFBD7-0A24-41B2-8032-4EF6037CEBF2}"/>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9292417" y="5405424"/>
            <a:ext cx="1794684" cy="807608"/>
          </a:xfrm>
          <a:prstGeom prst="rect">
            <a:avLst/>
          </a:prstGeom>
        </p:spPr>
      </p:pic>
      <p:pic>
        <p:nvPicPr>
          <p:cNvPr id="21" name="Picture 20">
            <a:extLst>
              <a:ext uri="{FF2B5EF4-FFF2-40B4-BE49-F238E27FC236}">
                <a16:creationId xmlns:a16="http://schemas.microsoft.com/office/drawing/2014/main" id="{839BC6BE-47CB-43DD-A17D-C9953005E79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926113" y="5372518"/>
            <a:ext cx="2504767" cy="907633"/>
          </a:xfrm>
          <a:prstGeom prst="rect">
            <a:avLst/>
          </a:prstGeom>
        </p:spPr>
      </p:pic>
      <p:sp>
        <p:nvSpPr>
          <p:cNvPr id="7" name="Rectangle 6"/>
          <p:cNvSpPr/>
          <p:nvPr/>
        </p:nvSpPr>
        <p:spPr>
          <a:xfrm>
            <a:off x="3175" y="6400800"/>
            <a:ext cx="12188825" cy="457200"/>
          </a:xfrm>
          <a:prstGeom prst="rect">
            <a:avLst/>
          </a:prstGeom>
          <a:solidFill>
            <a:srgbClr val="1D469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ooter Placeholder 4"/>
          <p:cNvSpPr>
            <a:spLocks noGrp="1"/>
          </p:cNvSpPr>
          <p:nvPr>
            <p:ph type="ftr" sz="quarter" idx="11"/>
          </p:nvPr>
        </p:nvSpPr>
        <p:spPr>
          <a:xfrm>
            <a:off x="196501" y="6479799"/>
            <a:ext cx="3234379" cy="230832"/>
          </a:xfrm>
        </p:spPr>
        <p:txBody>
          <a:bodyPr/>
          <a:lstStyle>
            <a:lvl1pPr algn="l">
              <a:defRPr sz="900" spc="0">
                <a:solidFill>
                  <a:schemeClr val="bg2">
                    <a:lumMod val="90000"/>
                  </a:schemeClr>
                </a:solidFill>
              </a:defRPr>
            </a:lvl1pPr>
          </a:lstStyle>
          <a:p>
            <a:r>
              <a:rPr lang="en-US" dirty="0"/>
              <a:t>PTIS | Confidential &amp; Proprietary</a:t>
            </a:r>
          </a:p>
        </p:txBody>
      </p:sp>
    </p:spTree>
    <p:extLst>
      <p:ext uri="{BB962C8B-B14F-4D97-AF65-F5344CB8AC3E}">
        <p14:creationId xmlns:p14="http://schemas.microsoft.com/office/powerpoint/2010/main" val="28593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ct val="100000"/>
              </a:lnSpc>
              <a:defRPr sz="3200"/>
            </a:lvl1pPr>
          </a:lstStyle>
          <a:p>
            <a:r>
              <a:rPr lang="en-US" dirty="0"/>
              <a:t>Click to edit Master title style</a:t>
            </a:r>
          </a:p>
        </p:txBody>
      </p:sp>
      <p:sp>
        <p:nvSpPr>
          <p:cNvPr id="5" name="Slide Number Placeholder 4"/>
          <p:cNvSpPr>
            <a:spLocks noGrp="1"/>
          </p:cNvSpPr>
          <p:nvPr>
            <p:ph type="sldNum" sz="quarter" idx="12"/>
          </p:nvPr>
        </p:nvSpPr>
        <p:spPr>
          <a:xfrm>
            <a:off x="11471041" y="6448439"/>
            <a:ext cx="632058" cy="229230"/>
          </a:xfrm>
        </p:spPr>
        <p:txBody>
          <a:bodyPr/>
          <a:lstStyle/>
          <a:p>
            <a:fld id="{60387257-F602-472E-8322-7F0C0805D020}" type="slidenum">
              <a:rPr lang="en-US" smtClean="0"/>
              <a:t>‹#›</a:t>
            </a:fld>
            <a:endParaRPr lang="en-US"/>
          </a:p>
        </p:txBody>
      </p:sp>
      <p:sp>
        <p:nvSpPr>
          <p:cNvPr id="6" name="Footer Placeholder 4">
            <a:extLst>
              <a:ext uri="{FF2B5EF4-FFF2-40B4-BE49-F238E27FC236}">
                <a16:creationId xmlns:a16="http://schemas.microsoft.com/office/drawing/2014/main" id="{BCA12F57-D39C-41C3-B62E-AA3D9F98BDF5}"/>
              </a:ext>
            </a:extLst>
          </p:cNvPr>
          <p:cNvSpPr>
            <a:spLocks noGrp="1"/>
          </p:cNvSpPr>
          <p:nvPr>
            <p:ph type="ftr" sz="quarter" idx="11"/>
          </p:nvPr>
        </p:nvSpPr>
        <p:spPr>
          <a:xfrm>
            <a:off x="196501" y="6479799"/>
            <a:ext cx="3234379" cy="230832"/>
          </a:xfrm>
        </p:spPr>
        <p:txBody>
          <a:bodyPr/>
          <a:lstStyle>
            <a:lvl1pPr algn="l">
              <a:defRPr sz="900" spc="0">
                <a:solidFill>
                  <a:schemeClr val="bg2">
                    <a:lumMod val="90000"/>
                  </a:schemeClr>
                </a:solidFill>
              </a:defRPr>
            </a:lvl1pPr>
          </a:lstStyle>
          <a:p>
            <a:r>
              <a:rPr lang="en-US" dirty="0"/>
              <a:t>PTIS | Confidential &amp; Proprietary</a:t>
            </a:r>
          </a:p>
        </p:txBody>
      </p:sp>
    </p:spTree>
    <p:extLst>
      <p:ext uri="{BB962C8B-B14F-4D97-AF65-F5344CB8AC3E}">
        <p14:creationId xmlns:p14="http://schemas.microsoft.com/office/powerpoint/2010/main" val="649231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433278" y="594359"/>
            <a:ext cx="7126664" cy="5257800"/>
          </a:xfrm>
        </p:spPr>
        <p:txBody>
          <a:bodyPr>
            <a:normAutofit/>
          </a:bodyPr>
          <a:lstStyle>
            <a:lvl1pPr>
              <a:lnSpc>
                <a:spcPct val="100000"/>
              </a:lnSpc>
              <a:spcBef>
                <a:spcPts val="0"/>
              </a:spcBef>
              <a:spcAft>
                <a:spcPts val="600"/>
              </a:spcAft>
              <a:defRPr sz="2400"/>
            </a:lvl1pPr>
            <a:lvl2pPr>
              <a:lnSpc>
                <a:spcPct val="100000"/>
              </a:lnSpc>
              <a:spcBef>
                <a:spcPts val="0"/>
              </a:spcBef>
              <a:spcAft>
                <a:spcPts val="600"/>
              </a:spcAft>
              <a:defRPr sz="20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11559942" y="6514335"/>
            <a:ext cx="632058" cy="229230"/>
          </a:xfrm>
        </p:spPr>
        <p:txBody>
          <a:bodyPr/>
          <a:lstStyle>
            <a:lvl1pPr>
              <a:defRPr>
                <a:solidFill>
                  <a:schemeClr val="bg1">
                    <a:lumMod val="65000"/>
                  </a:schemeClr>
                </a:solidFill>
              </a:defRPr>
            </a:lvl1pPr>
          </a:lstStyle>
          <a:p>
            <a:fld id="{60387257-F602-472E-8322-7F0C0805D020}" type="slidenum">
              <a:rPr lang="en-US" smtClean="0"/>
              <a:pPr/>
              <a:t>‹#›</a:t>
            </a:fld>
            <a:endParaRPr lang="en-US"/>
          </a:p>
        </p:txBody>
      </p:sp>
      <p:sp>
        <p:nvSpPr>
          <p:cNvPr id="10" name="Footer Placeholder 4">
            <a:extLst>
              <a:ext uri="{FF2B5EF4-FFF2-40B4-BE49-F238E27FC236}">
                <a16:creationId xmlns:a16="http://schemas.microsoft.com/office/drawing/2014/main" id="{4D046D45-65A1-444D-868C-FC7E92953A21}"/>
              </a:ext>
            </a:extLst>
          </p:cNvPr>
          <p:cNvSpPr txBox="1">
            <a:spLocks/>
          </p:cNvSpPr>
          <p:nvPr userDrawn="1"/>
        </p:nvSpPr>
        <p:spPr>
          <a:xfrm>
            <a:off x="77002" y="6534613"/>
            <a:ext cx="4822804" cy="230832"/>
          </a:xfrm>
          <a:prstGeom prst="rect">
            <a:avLst/>
          </a:prstGeom>
        </p:spPr>
        <p:txBody>
          <a:bodyPr vert="horz" lIns="91440" tIns="45720" rIns="91440" bIns="45720" rtlCol="0" anchor="t">
            <a:spAutoFit/>
          </a:bodyPr>
          <a:lstStyle>
            <a:defPPr>
              <a:defRPr lang="en-US"/>
            </a:defPPr>
            <a:lvl1pPr marL="0" algn="l" defTabSz="457200" rtl="0" eaLnBrk="1" latinLnBrk="0" hangingPunct="1">
              <a:defRPr sz="900" kern="1200" cap="all" baseline="0">
                <a:solidFill>
                  <a:schemeClr val="bg2">
                    <a:lumMod val="9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accent2">
                    <a:lumMod val="40000"/>
                    <a:lumOff val="60000"/>
                  </a:schemeClr>
                </a:solidFill>
              </a:rPr>
              <a:t>PTIS | Confidential &amp; Proprietary</a:t>
            </a:r>
          </a:p>
        </p:txBody>
      </p:sp>
      <p:pic>
        <p:nvPicPr>
          <p:cNvPr id="14" name="Picture 13">
            <a:extLst>
              <a:ext uri="{FF2B5EF4-FFF2-40B4-BE49-F238E27FC236}">
                <a16:creationId xmlns:a16="http://schemas.microsoft.com/office/drawing/2014/main" id="{D31DF71E-969E-45C7-BD10-840166341EE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06985" y="5913422"/>
            <a:ext cx="1244284" cy="559928"/>
          </a:xfrm>
          <a:prstGeom prst="rect">
            <a:avLst/>
          </a:prstGeom>
        </p:spPr>
      </p:pic>
    </p:spTree>
    <p:extLst>
      <p:ext uri="{BB962C8B-B14F-4D97-AF65-F5344CB8AC3E}">
        <p14:creationId xmlns:p14="http://schemas.microsoft.com/office/powerpoint/2010/main" val="2030314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10" name="Picture 9" descr="A picture containing electronics&#10;&#10;Description automatically generated">
            <a:extLst>
              <a:ext uri="{FF2B5EF4-FFF2-40B4-BE49-F238E27FC236}">
                <a16:creationId xmlns:a16="http://schemas.microsoft.com/office/drawing/2014/main" id="{363A6CBB-2061-451B-A305-BF8F944091D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flipH="1">
            <a:off x="-3146" y="0"/>
            <a:ext cx="12190439" cy="6479800"/>
          </a:xfrm>
          <a:prstGeom prst="rect">
            <a:avLst/>
          </a:prstGeom>
        </p:spPr>
      </p:pic>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94868" y="5016210"/>
            <a:ext cx="10113264" cy="822960"/>
          </a:xfrm>
        </p:spPr>
        <p:txBody>
          <a:bodyPr lIns="91440" tIns="0" rIns="91440" bIns="0" anchor="ctr">
            <a:noAutofit/>
          </a:bodyPr>
          <a:lstStyle>
            <a:lvl1pPr>
              <a:defRPr sz="3600" b="1">
                <a:solidFill>
                  <a:srgbClr val="FFFFFF"/>
                </a:solidFill>
              </a:defRPr>
            </a:lvl1pPr>
          </a:lstStyle>
          <a:p>
            <a:r>
              <a:rPr lang="en-US" dirty="0"/>
              <a:t>Click to edit Master title style</a:t>
            </a:r>
          </a:p>
        </p:txBody>
      </p:sp>
      <p:sp>
        <p:nvSpPr>
          <p:cNvPr id="11" name="Footer Placeholder 4">
            <a:extLst>
              <a:ext uri="{FF2B5EF4-FFF2-40B4-BE49-F238E27FC236}">
                <a16:creationId xmlns:a16="http://schemas.microsoft.com/office/drawing/2014/main" id="{CD3F46F3-B030-4A94-A697-12ADC47EC8C8}"/>
              </a:ext>
            </a:extLst>
          </p:cNvPr>
          <p:cNvSpPr>
            <a:spLocks noGrp="1"/>
          </p:cNvSpPr>
          <p:nvPr>
            <p:ph type="ftr" sz="quarter" idx="11"/>
          </p:nvPr>
        </p:nvSpPr>
        <p:spPr>
          <a:xfrm>
            <a:off x="196501" y="6479799"/>
            <a:ext cx="3234379" cy="230832"/>
          </a:xfrm>
        </p:spPr>
        <p:txBody>
          <a:bodyPr/>
          <a:lstStyle>
            <a:lvl1pPr algn="l">
              <a:defRPr sz="900" spc="0">
                <a:solidFill>
                  <a:schemeClr val="accent2">
                    <a:lumMod val="20000"/>
                    <a:lumOff val="80000"/>
                  </a:schemeClr>
                </a:solidFill>
              </a:defRPr>
            </a:lvl1pPr>
          </a:lstStyle>
          <a:p>
            <a:r>
              <a:rPr lang="en-US"/>
              <a:t>PTIS | Confidential &amp; Proprietary</a:t>
            </a:r>
            <a:endParaRPr lang="en-US" dirty="0"/>
          </a:p>
        </p:txBody>
      </p:sp>
      <p:pic>
        <p:nvPicPr>
          <p:cNvPr id="12" name="Picture 11">
            <a:extLst>
              <a:ext uri="{FF2B5EF4-FFF2-40B4-BE49-F238E27FC236}">
                <a16:creationId xmlns:a16="http://schemas.microsoft.com/office/drawing/2014/main" id="{149B48A4-CC12-445F-8B41-A759E8A7A2E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751215" y="6035288"/>
            <a:ext cx="1244284" cy="559928"/>
          </a:xfrm>
          <a:prstGeom prst="rect">
            <a:avLst/>
          </a:prstGeom>
        </p:spPr>
      </p:pic>
    </p:spTree>
    <p:extLst>
      <p:ext uri="{BB962C8B-B14F-4D97-AF65-F5344CB8AC3E}">
        <p14:creationId xmlns:p14="http://schemas.microsoft.com/office/powerpoint/2010/main" val="1086835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2" y="1193800"/>
            <a:ext cx="11582399" cy="4830763"/>
          </a:xfrm>
          <a:prstGeom prst="rect">
            <a:avLst/>
          </a:prstGeom>
        </p:spPr>
        <p:txBody>
          <a:bodyPr/>
          <a:lstStyle>
            <a:lvl1pPr marL="300559" indent="-300559">
              <a:spcBef>
                <a:spcPts val="1440"/>
              </a:spcBef>
              <a:defRPr sz="2667">
                <a:solidFill>
                  <a:srgbClr val="000000"/>
                </a:solidFill>
                <a:latin typeface="Arial"/>
                <a:cs typeface="Arial"/>
              </a:defRPr>
            </a:lvl1pPr>
            <a:lvl2pPr marL="768331" indent="-391574">
              <a:defRPr sz="2400">
                <a:solidFill>
                  <a:srgbClr val="000000"/>
                </a:solidFill>
                <a:latin typeface="Arial"/>
                <a:cs typeface="Arial"/>
              </a:defRPr>
            </a:lvl2pPr>
            <a:lvl3pPr marL="1147205" indent="-313259">
              <a:defRPr sz="2133">
                <a:solidFill>
                  <a:srgbClr val="000000"/>
                </a:solidFill>
                <a:latin typeface="Arial"/>
                <a:cs typeface="Arial"/>
              </a:defRPr>
            </a:lvl3pPr>
            <a:lvl4pPr marL="1602277" indent="-378875">
              <a:defRPr sz="1867">
                <a:solidFill>
                  <a:srgbClr val="000000"/>
                </a:solidFill>
                <a:latin typeface="Arial"/>
                <a:cs typeface="Arial"/>
              </a:defRPr>
            </a:lvl4pPr>
            <a:lvl5pPr marL="1900719" indent="-298443">
              <a:tabLst/>
              <a:defRPr sz="1867">
                <a:solidFill>
                  <a:srgbClr val="000000"/>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D479CE9B-C811-479B-9DB2-892DA64D1A7F}"/>
              </a:ext>
            </a:extLst>
          </p:cNvPr>
          <p:cNvSpPr>
            <a:spLocks noGrp="1"/>
          </p:cNvSpPr>
          <p:nvPr>
            <p:ph type="ftr" sz="quarter" idx="11"/>
          </p:nvPr>
        </p:nvSpPr>
        <p:spPr>
          <a:xfrm>
            <a:off x="196501" y="6479799"/>
            <a:ext cx="3234379" cy="230832"/>
          </a:xfrm>
        </p:spPr>
        <p:txBody>
          <a:bodyPr/>
          <a:lstStyle>
            <a:lvl1pPr algn="l">
              <a:defRPr sz="900" spc="0">
                <a:solidFill>
                  <a:schemeClr val="bg2">
                    <a:lumMod val="90000"/>
                  </a:schemeClr>
                </a:solidFill>
              </a:defRPr>
            </a:lvl1pPr>
          </a:lstStyle>
          <a:p>
            <a:r>
              <a:rPr lang="en-US" dirty="0"/>
              <a:t>PTIS | Confidential &amp; Proprietary</a:t>
            </a:r>
          </a:p>
        </p:txBody>
      </p:sp>
      <p:sp>
        <p:nvSpPr>
          <p:cNvPr id="9" name="Slide Number Placeholder 6">
            <a:extLst>
              <a:ext uri="{FF2B5EF4-FFF2-40B4-BE49-F238E27FC236}">
                <a16:creationId xmlns:a16="http://schemas.microsoft.com/office/drawing/2014/main" id="{AD96EDBC-5D64-4B4F-B9D0-D1F0FDBEA9CA}"/>
              </a:ext>
            </a:extLst>
          </p:cNvPr>
          <p:cNvSpPr>
            <a:spLocks noGrp="1"/>
          </p:cNvSpPr>
          <p:nvPr>
            <p:ph type="sldNum" sz="quarter" idx="12"/>
          </p:nvPr>
        </p:nvSpPr>
        <p:spPr>
          <a:xfrm>
            <a:off x="11559941" y="6448439"/>
            <a:ext cx="632058" cy="229230"/>
          </a:xfrm>
        </p:spPr>
        <p:txBody>
          <a:bodyPr/>
          <a:lstStyle/>
          <a:p>
            <a:fld id="{60387257-F602-472E-8322-7F0C0805D020}" type="slidenum">
              <a:rPr lang="en-US" smtClean="0"/>
              <a:t>‹#›</a:t>
            </a:fld>
            <a:endParaRPr lang="en-US"/>
          </a:p>
        </p:txBody>
      </p:sp>
      <p:sp>
        <p:nvSpPr>
          <p:cNvPr id="10" name="Title 1">
            <a:extLst>
              <a:ext uri="{FF2B5EF4-FFF2-40B4-BE49-F238E27FC236}">
                <a16:creationId xmlns:a16="http://schemas.microsoft.com/office/drawing/2014/main" id="{9C742078-6368-4B1A-94D2-F29342D5E536}"/>
              </a:ext>
            </a:extLst>
          </p:cNvPr>
          <p:cNvSpPr>
            <a:spLocks noGrp="1"/>
          </p:cNvSpPr>
          <p:nvPr>
            <p:ph type="title"/>
          </p:nvPr>
        </p:nvSpPr>
        <p:spPr>
          <a:xfrm>
            <a:off x="308008" y="199037"/>
            <a:ext cx="11388691" cy="877435"/>
          </a:xfrm>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16280930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1D469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08008" y="199037"/>
            <a:ext cx="11388691" cy="8774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8008" y="1417320"/>
            <a:ext cx="11388691"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86626" y="6446837"/>
            <a:ext cx="4736177" cy="230832"/>
          </a:xfrm>
          <a:prstGeom prst="rect">
            <a:avLst/>
          </a:prstGeom>
        </p:spPr>
        <p:txBody>
          <a:bodyPr vert="horz" wrap="square" lIns="91440" tIns="45720" rIns="91440" bIns="45720" rtlCol="0" anchor="t">
            <a:spAutoFit/>
          </a:bodyPr>
          <a:lstStyle>
            <a:lvl1pPr algn="l">
              <a:defRPr sz="900" cap="all" baseline="0">
                <a:solidFill>
                  <a:schemeClr val="bg2">
                    <a:lumMod val="90000"/>
                  </a:schemeClr>
                </a:solidFill>
              </a:defRPr>
            </a:lvl1pPr>
          </a:lstStyle>
          <a:p>
            <a:r>
              <a:rPr lang="en-US" dirty="0"/>
              <a:t>PTIS | Confidential &amp; Proprietary</a:t>
            </a:r>
          </a:p>
        </p:txBody>
      </p:sp>
      <p:sp>
        <p:nvSpPr>
          <p:cNvPr id="6" name="Slide Number Placeholder 5"/>
          <p:cNvSpPr>
            <a:spLocks noGrp="1"/>
          </p:cNvSpPr>
          <p:nvPr>
            <p:ph type="sldNum" sz="quarter" idx="4"/>
          </p:nvPr>
        </p:nvSpPr>
        <p:spPr>
          <a:xfrm>
            <a:off x="11559941" y="6448439"/>
            <a:ext cx="632058" cy="229230"/>
          </a:xfrm>
          <a:prstGeom prst="rect">
            <a:avLst/>
          </a:prstGeom>
        </p:spPr>
        <p:txBody>
          <a:bodyPr vert="horz" wrap="square" lIns="91440" tIns="45720" rIns="91440" bIns="45720" rtlCol="0" anchor="t">
            <a:spAutoFit/>
          </a:bodyPr>
          <a:lstStyle>
            <a:lvl1pPr algn="r">
              <a:defRPr sz="900">
                <a:solidFill>
                  <a:schemeClr val="bg2">
                    <a:lumMod val="90000"/>
                  </a:schemeClr>
                </a:solidFill>
              </a:defRPr>
            </a:lvl1pPr>
          </a:lstStyle>
          <a:p>
            <a:fld id="{60387257-F602-472E-8322-7F0C0805D020}" type="slidenum">
              <a:rPr lang="en-US" smtClean="0"/>
              <a:pPr/>
              <a:t>‹#›</a:t>
            </a:fld>
            <a:endParaRPr lang="en-US"/>
          </a:p>
        </p:txBody>
      </p:sp>
      <p:pic>
        <p:nvPicPr>
          <p:cNvPr id="12" name="Picture 11">
            <a:extLst>
              <a:ext uri="{FF2B5EF4-FFF2-40B4-BE49-F238E27FC236}">
                <a16:creationId xmlns:a16="http://schemas.microsoft.com/office/drawing/2014/main" id="{C71CE99A-CCF5-4BBB-8BF8-5652A6F3745E}"/>
              </a:ext>
            </a:extLst>
          </p:cNvPr>
          <p:cNvPicPr>
            <a:picLocks noChangeAspect="1"/>
          </p:cNvPicPr>
          <p:nvPr userDrawn="1"/>
        </p:nvPicPr>
        <p:blipFill>
          <a:blip r:embed="rId7"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893706" y="5727865"/>
            <a:ext cx="1244284" cy="559928"/>
          </a:xfrm>
          <a:prstGeom prst="rect">
            <a:avLst/>
          </a:prstGeom>
        </p:spPr>
      </p:pic>
      <p:sp>
        <p:nvSpPr>
          <p:cNvPr id="18" name="Rectangle 17">
            <a:extLst>
              <a:ext uri="{FF2B5EF4-FFF2-40B4-BE49-F238E27FC236}">
                <a16:creationId xmlns:a16="http://schemas.microsoft.com/office/drawing/2014/main" id="{B51A1A3F-C883-44F3-A791-2B22E12C0A68}"/>
              </a:ext>
            </a:extLst>
          </p:cNvPr>
          <p:cNvSpPr/>
          <p:nvPr userDrawn="1"/>
        </p:nvSpPr>
        <p:spPr>
          <a:xfrm>
            <a:off x="0" y="6334316"/>
            <a:ext cx="12192001" cy="65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85442379"/>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8" r:id="rId3"/>
    <p:sldLayoutId id="2147483669" r:id="rId4"/>
    <p:sldLayoutId id="2147483671" r:id="rId5"/>
  </p:sldLayoutIdLst>
  <p:hf hdr="0" dt="0"/>
  <p:txStyles>
    <p:titleStyle>
      <a:lvl1pPr algn="l" defTabSz="914400" rtl="0" eaLnBrk="1" latinLnBrk="0" hangingPunct="1">
        <a:lnSpc>
          <a:spcPct val="100000"/>
        </a:lnSpc>
        <a:spcBef>
          <a:spcPct val="0"/>
        </a:spcBef>
        <a:buNone/>
        <a:defRPr sz="3200" b="1" kern="1200" spc="-5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Clr>
          <a:schemeClr val="accent1"/>
        </a:buClr>
        <a:buSzPct val="100000"/>
        <a:buFont typeface="Calibri" panose="020F0502020204030204" pitchFamily="34" charset="0"/>
        <a:buNone/>
        <a:defRPr sz="2400" kern="1200">
          <a:solidFill>
            <a:schemeClr val="tx1">
              <a:lumMod val="75000"/>
              <a:lumOff val="25000"/>
            </a:schemeClr>
          </a:solidFill>
          <a:latin typeface="+mn-lt"/>
          <a:ea typeface="+mn-ea"/>
          <a:cs typeface="+mn-cs"/>
        </a:defRPr>
      </a:lvl1pPr>
      <a:lvl2pPr marL="342900" indent="-228600" algn="l" defTabSz="914400" rtl="0" eaLnBrk="1" latinLnBrk="0" hangingPunct="1">
        <a:lnSpc>
          <a:spcPct val="100000"/>
        </a:lnSpc>
        <a:spcBef>
          <a:spcPts val="0"/>
        </a:spcBef>
        <a:spcAft>
          <a:spcPts val="600"/>
        </a:spcAft>
        <a:buClr>
          <a:schemeClr val="tx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685800" indent="-223838" algn="l" defTabSz="914400" rtl="0" eaLnBrk="1" latinLnBrk="0" hangingPunct="1">
        <a:lnSpc>
          <a:spcPct val="100000"/>
        </a:lnSpc>
        <a:spcBef>
          <a:spcPts val="0"/>
        </a:spcBef>
        <a:spcAft>
          <a:spcPts val="600"/>
        </a:spcAft>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3pPr>
      <a:lvl4pPr marL="977900" indent="-292100" algn="l" defTabSz="914400" rtl="0" eaLnBrk="1" latinLnBrk="0" hangingPunct="1">
        <a:lnSpc>
          <a:spcPct val="100000"/>
        </a:lnSpc>
        <a:spcBef>
          <a:spcPts val="0"/>
        </a:spcBef>
        <a:spcAft>
          <a:spcPts val="600"/>
        </a:spcAft>
        <a:buClr>
          <a:schemeClr val="bg1">
            <a:lumMod val="50000"/>
          </a:schemeClr>
        </a:buClr>
        <a:buFont typeface="Arial" panose="020B0604020202020204"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0"/>
        </a:spcBef>
        <a:spcAft>
          <a:spcPts val="600"/>
        </a:spcAft>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g"/><Relationship Id="rId7" Type="http://schemas.openxmlformats.org/officeDocument/2006/relationships/image" Target="../media/image58.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7.tiff"/><Relationship Id="rId5" Type="http://schemas.openxmlformats.org/officeDocument/2006/relationships/image" Target="../media/image56.jpeg"/><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jpeg"/></Relationships>
</file>

<file path=ppt/slides/_rels/slide12.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2.tiff"/><Relationship Id="rId13" Type="http://schemas.openxmlformats.org/officeDocument/2006/relationships/image" Target="../media/image77.tiff"/><Relationship Id="rId3" Type="http://schemas.openxmlformats.org/officeDocument/2006/relationships/image" Target="../media/image67.tiff"/><Relationship Id="rId7" Type="http://schemas.openxmlformats.org/officeDocument/2006/relationships/image" Target="../media/image71.tiff"/><Relationship Id="rId12" Type="http://schemas.openxmlformats.org/officeDocument/2006/relationships/image" Target="../media/image76.tiff"/><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70.tiff"/><Relationship Id="rId11" Type="http://schemas.openxmlformats.org/officeDocument/2006/relationships/image" Target="../media/image75.tiff"/><Relationship Id="rId5" Type="http://schemas.openxmlformats.org/officeDocument/2006/relationships/image" Target="../media/image69.tiff"/><Relationship Id="rId10" Type="http://schemas.openxmlformats.org/officeDocument/2006/relationships/image" Target="../media/image74.tiff"/><Relationship Id="rId4" Type="http://schemas.openxmlformats.org/officeDocument/2006/relationships/image" Target="../media/image68.tiff"/><Relationship Id="rId9" Type="http://schemas.openxmlformats.org/officeDocument/2006/relationships/image" Target="../media/image73.tiff"/></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88.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yearup.org/" TargetMode="External"/><Relationship Id="rId5" Type="http://schemas.openxmlformats.org/officeDocument/2006/relationships/hyperlink" Target="http://www.siemens-foundation.org/programs/stem-middle-skill-initiative/" TargetMode="External"/><Relationship Id="rId4" Type="http://schemas.openxmlformats.org/officeDocument/2006/relationships/image" Target="../media/image93.tiff"/></Relationships>
</file>

<file path=ppt/slides/_rels/slide2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tiff"/></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4.tiff"/><Relationship Id="rId7" Type="http://schemas.openxmlformats.org/officeDocument/2006/relationships/image" Target="../media/image10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tiff"/></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gif"/><Relationship Id="rId26" Type="http://schemas.openxmlformats.org/officeDocument/2006/relationships/image" Target="../media/image32.jpe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jpeg"/><Relationship Id="rId25" Type="http://schemas.openxmlformats.org/officeDocument/2006/relationships/image" Target="../media/image31.jpe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jpeg"/><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image" Target="../media/image10.gif"/><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9.tiff"/><Relationship Id="rId13" Type="http://schemas.openxmlformats.org/officeDocument/2006/relationships/image" Target="../media/image23.jpeg"/><Relationship Id="rId18" Type="http://schemas.openxmlformats.org/officeDocument/2006/relationships/image" Target="../media/image9.png"/><Relationship Id="rId3" Type="http://schemas.openxmlformats.org/officeDocument/2006/relationships/image" Target="../media/image34.png"/><Relationship Id="rId21" Type="http://schemas.openxmlformats.org/officeDocument/2006/relationships/image" Target="../media/image25.jpe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24.gif"/><Relationship Id="rId2" Type="http://schemas.openxmlformats.org/officeDocument/2006/relationships/notesSlide" Target="../notesSlides/notesSlide5.xml"/><Relationship Id="rId16" Type="http://schemas.openxmlformats.org/officeDocument/2006/relationships/image" Target="../media/image44.png"/><Relationship Id="rId20"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37.tiff"/><Relationship Id="rId11" Type="http://schemas.openxmlformats.org/officeDocument/2006/relationships/image" Target="../media/image42.png"/><Relationship Id="rId5" Type="http://schemas.openxmlformats.org/officeDocument/2006/relationships/image" Target="../media/image36.tiff"/><Relationship Id="rId15" Type="http://schemas.openxmlformats.org/officeDocument/2006/relationships/image" Target="../media/image17.png"/><Relationship Id="rId10" Type="http://schemas.openxmlformats.org/officeDocument/2006/relationships/image" Target="../media/image41.tiff"/><Relationship Id="rId19" Type="http://schemas.openxmlformats.org/officeDocument/2006/relationships/image" Target="../media/image45.jpe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jpe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521A6-0638-4936-AF1C-531111EE41FB}"/>
              </a:ext>
            </a:extLst>
          </p:cNvPr>
          <p:cNvSpPr>
            <a:spLocks noGrp="1"/>
          </p:cNvSpPr>
          <p:nvPr>
            <p:ph type="ctrTitle"/>
          </p:nvPr>
        </p:nvSpPr>
        <p:spPr/>
        <p:txBody>
          <a:bodyPr/>
          <a:lstStyle/>
          <a:p>
            <a:r>
              <a:rPr lang="en-US" dirty="0"/>
              <a:t>Packaging in the</a:t>
            </a:r>
            <a:br>
              <a:rPr lang="en-US" dirty="0"/>
            </a:br>
            <a:r>
              <a:rPr lang="en-US" dirty="0"/>
              <a:t>4th Dimension</a:t>
            </a:r>
          </a:p>
        </p:txBody>
      </p:sp>
      <p:sp>
        <p:nvSpPr>
          <p:cNvPr id="11" name="Footer Placeholder 10">
            <a:extLst>
              <a:ext uri="{FF2B5EF4-FFF2-40B4-BE49-F238E27FC236}">
                <a16:creationId xmlns:a16="http://schemas.microsoft.com/office/drawing/2014/main" id="{68F18499-8318-4AF5-95D3-135C5C2BC01E}"/>
              </a:ext>
            </a:extLst>
          </p:cNvPr>
          <p:cNvSpPr>
            <a:spLocks noGrp="1"/>
          </p:cNvSpPr>
          <p:nvPr>
            <p:ph type="ftr" sz="quarter" idx="11"/>
          </p:nvPr>
        </p:nvSpPr>
        <p:spPr/>
        <p:txBody>
          <a:bodyPr/>
          <a:lstStyle/>
          <a:p>
            <a:r>
              <a:rPr lang="en-US"/>
              <a:t>PTIS | Confidential &amp; Proprietary</a:t>
            </a:r>
            <a:endParaRPr lang="en-US" dirty="0"/>
          </a:p>
        </p:txBody>
      </p:sp>
      <p:sp>
        <p:nvSpPr>
          <p:cNvPr id="4" name="Rectangle: Rounded Corners 3">
            <a:extLst>
              <a:ext uri="{FF2B5EF4-FFF2-40B4-BE49-F238E27FC236}">
                <a16:creationId xmlns:a16="http://schemas.microsoft.com/office/drawing/2014/main" id="{AA8ACFBD-EA71-4ED5-AC4B-ED4C8A5F6BFF}"/>
              </a:ext>
            </a:extLst>
          </p:cNvPr>
          <p:cNvSpPr/>
          <p:nvPr/>
        </p:nvSpPr>
        <p:spPr>
          <a:xfrm>
            <a:off x="689897" y="5394036"/>
            <a:ext cx="2967703" cy="87745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785A6BB-CAA0-40FF-9C93-FFDBDD68A9BC}"/>
              </a:ext>
            </a:extLst>
          </p:cNvPr>
          <p:cNvPicPr>
            <a:picLocks noChangeAspect="1"/>
          </p:cNvPicPr>
          <p:nvPr/>
        </p:nvPicPr>
        <p:blipFill>
          <a:blip r:embed="rId3"/>
          <a:stretch>
            <a:fillRect/>
          </a:stretch>
        </p:blipFill>
        <p:spPr>
          <a:xfrm>
            <a:off x="1398902" y="5380154"/>
            <a:ext cx="2572735" cy="920576"/>
          </a:xfrm>
          <a:prstGeom prst="rect">
            <a:avLst/>
          </a:prstGeom>
        </p:spPr>
      </p:pic>
    </p:spTree>
    <p:extLst>
      <p:ext uri="{BB962C8B-B14F-4D97-AF65-F5344CB8AC3E}">
        <p14:creationId xmlns:p14="http://schemas.microsoft.com/office/powerpoint/2010/main" val="2381949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athroom with a white background&#10;&#10;Description automatically generated">
            <a:extLst>
              <a:ext uri="{FF2B5EF4-FFF2-40B4-BE49-F238E27FC236}">
                <a16:creationId xmlns:a16="http://schemas.microsoft.com/office/drawing/2014/main" id="{E757F141-DC1E-4226-A083-15B43ED10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 y="0"/>
            <a:ext cx="12197446" cy="6321846"/>
          </a:xfrm>
          <a:prstGeom prst="rect">
            <a:avLst/>
          </a:prstGeom>
        </p:spPr>
      </p:pic>
      <p:sp>
        <p:nvSpPr>
          <p:cNvPr id="2" name="Title 1"/>
          <p:cNvSpPr>
            <a:spLocks noGrp="1"/>
          </p:cNvSpPr>
          <p:nvPr>
            <p:ph type="title"/>
          </p:nvPr>
        </p:nvSpPr>
        <p:spPr/>
        <p:txBody>
          <a:bodyPr/>
          <a:lstStyle/>
          <a:p>
            <a:r>
              <a:rPr lang="en-US" dirty="0"/>
              <a:t>2D and 3D Design</a:t>
            </a:r>
          </a:p>
        </p:txBody>
      </p:sp>
      <p:pic>
        <p:nvPicPr>
          <p:cNvPr id="4" name="Picture 3" descr="A close up of a box&#10;&#10;Description automatically generated">
            <a:extLst>
              <a:ext uri="{FF2B5EF4-FFF2-40B4-BE49-F238E27FC236}">
                <a16:creationId xmlns:a16="http://schemas.microsoft.com/office/drawing/2014/main" id="{99010BB7-7BA8-7F42-A12C-1298C4BDBC1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740352" y="3636096"/>
            <a:ext cx="3097602" cy="2235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Footer Placeholder 6">
            <a:extLst>
              <a:ext uri="{FF2B5EF4-FFF2-40B4-BE49-F238E27FC236}">
                <a16:creationId xmlns:a16="http://schemas.microsoft.com/office/drawing/2014/main" id="{CD5C8D8D-5044-4761-8140-9AFCDB2E0F52}"/>
              </a:ext>
            </a:extLst>
          </p:cNvPr>
          <p:cNvSpPr>
            <a:spLocks noGrp="1"/>
          </p:cNvSpPr>
          <p:nvPr>
            <p:ph type="ftr" sz="quarter" idx="11"/>
          </p:nvPr>
        </p:nvSpPr>
        <p:spPr/>
        <p:txBody>
          <a:bodyPr/>
          <a:lstStyle/>
          <a:p>
            <a:r>
              <a:rPr lang="en-US"/>
              <a:t>PTIS | Confidential &amp; Proprietary</a:t>
            </a:r>
            <a:endParaRPr lang="en-US" dirty="0"/>
          </a:p>
        </p:txBody>
      </p:sp>
      <p:sp>
        <p:nvSpPr>
          <p:cNvPr id="8" name="Slide Number Placeholder 7">
            <a:extLst>
              <a:ext uri="{FF2B5EF4-FFF2-40B4-BE49-F238E27FC236}">
                <a16:creationId xmlns:a16="http://schemas.microsoft.com/office/drawing/2014/main" id="{65888EA8-C609-43FF-BB29-9D7EDB8D9D56}"/>
              </a:ext>
            </a:extLst>
          </p:cNvPr>
          <p:cNvSpPr>
            <a:spLocks noGrp="1"/>
          </p:cNvSpPr>
          <p:nvPr>
            <p:ph type="sldNum" sz="quarter" idx="12"/>
          </p:nvPr>
        </p:nvSpPr>
        <p:spPr/>
        <p:txBody>
          <a:bodyPr/>
          <a:lstStyle/>
          <a:p>
            <a:fld id="{60387257-F602-472E-8322-7F0C0805D020}" type="slidenum">
              <a:rPr lang="en-US" smtClean="0"/>
              <a:t>10</a:t>
            </a:fld>
            <a:endParaRPr lang="en-US"/>
          </a:p>
        </p:txBody>
      </p:sp>
      <p:pic>
        <p:nvPicPr>
          <p:cNvPr id="15" name="Picture 14" descr="A close up of a piece of paper&#10;&#10;Description automatically generated">
            <a:extLst>
              <a:ext uri="{FF2B5EF4-FFF2-40B4-BE49-F238E27FC236}">
                <a16:creationId xmlns:a16="http://schemas.microsoft.com/office/drawing/2014/main" id="{97BFD07E-D725-477B-8482-5ABF9BDCDC1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rot="21252056">
            <a:off x="8544792" y="2778353"/>
            <a:ext cx="3528528" cy="3138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B7430700-CCAA-944D-B3CF-A0A025AF6720}"/>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5716165" y="475358"/>
            <a:ext cx="3408807" cy="2685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close up of a logo&#10;&#10;Description automatically generated">
            <a:extLst>
              <a:ext uri="{FF2B5EF4-FFF2-40B4-BE49-F238E27FC236}">
                <a16:creationId xmlns:a16="http://schemas.microsoft.com/office/drawing/2014/main" id="{9B663E76-4C98-484A-A507-F04A2831A60F}"/>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rot="21332028">
            <a:off x="1150046" y="1388626"/>
            <a:ext cx="4060247" cy="2559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picture containing text&#10;&#10;Description automatically generated">
            <a:extLst>
              <a:ext uri="{FF2B5EF4-FFF2-40B4-BE49-F238E27FC236}">
                <a16:creationId xmlns:a16="http://schemas.microsoft.com/office/drawing/2014/main" id="{4C8B22FD-9ADE-46F3-8B9F-EDE82D257B8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rot="365428">
            <a:off x="292800" y="3745931"/>
            <a:ext cx="2495185" cy="2215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156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750"/>
                                        <p:tgtEl>
                                          <p:spTgt spid="11"/>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750"/>
                                        <p:tgtEl>
                                          <p:spTgt spid="15"/>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close up of a blur&#10;&#10;Description automatically generated">
            <a:extLst>
              <a:ext uri="{FF2B5EF4-FFF2-40B4-BE49-F238E27FC236}">
                <a16:creationId xmlns:a16="http://schemas.microsoft.com/office/drawing/2014/main" id="{BFEE23CB-28F4-4D1E-9A39-4064FA287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390773"/>
          </a:xfrm>
          <a:prstGeom prst="rect">
            <a:avLst/>
          </a:prstGeom>
        </p:spPr>
      </p:pic>
      <p:sp>
        <p:nvSpPr>
          <p:cNvPr id="2" name="Title 1"/>
          <p:cNvSpPr>
            <a:spLocks noGrp="1"/>
          </p:cNvSpPr>
          <p:nvPr>
            <p:ph type="title"/>
          </p:nvPr>
        </p:nvSpPr>
        <p:spPr/>
        <p:txBody>
          <a:bodyPr/>
          <a:lstStyle/>
          <a:p>
            <a:r>
              <a:rPr lang="en-US" dirty="0">
                <a:effectLst>
                  <a:glow rad="533400">
                    <a:schemeClr val="accent3">
                      <a:lumMod val="20000"/>
                      <a:lumOff val="80000"/>
                      <a:alpha val="28000"/>
                    </a:schemeClr>
                  </a:glow>
                </a:effectLst>
              </a:rPr>
              <a:t>The 4th Dimension in Package Design</a:t>
            </a:r>
          </a:p>
        </p:txBody>
      </p:sp>
      <p:sp>
        <p:nvSpPr>
          <p:cNvPr id="19" name="TextBox 18"/>
          <p:cNvSpPr txBox="1"/>
          <p:nvPr/>
        </p:nvSpPr>
        <p:spPr>
          <a:xfrm>
            <a:off x="308008" y="6045201"/>
            <a:ext cx="2551471" cy="256545"/>
          </a:xfrm>
          <a:prstGeom prst="rect">
            <a:avLst/>
          </a:prstGeom>
          <a:noFill/>
        </p:spPr>
        <p:txBody>
          <a:bodyPr wrap="square" rtlCol="0">
            <a:spAutoFit/>
          </a:bodyPr>
          <a:lstStyle/>
          <a:p>
            <a:r>
              <a:rPr lang="en-US" sz="1067" dirty="0">
                <a:latin typeface="Arial" panose="020B0604020202020204" pitchFamily="34" charset="0"/>
              </a:rPr>
              <a:t>https://evrythng.com</a:t>
            </a:r>
          </a:p>
        </p:txBody>
      </p:sp>
      <p:sp>
        <p:nvSpPr>
          <p:cNvPr id="6" name="Footer Placeholder 5">
            <a:extLst>
              <a:ext uri="{FF2B5EF4-FFF2-40B4-BE49-F238E27FC236}">
                <a16:creationId xmlns:a16="http://schemas.microsoft.com/office/drawing/2014/main" id="{4F5C4760-8AB4-4010-B1B2-1BC74D86A102}"/>
              </a:ext>
            </a:extLst>
          </p:cNvPr>
          <p:cNvSpPr>
            <a:spLocks noGrp="1"/>
          </p:cNvSpPr>
          <p:nvPr>
            <p:ph type="ftr" sz="quarter" idx="11"/>
          </p:nvPr>
        </p:nvSpPr>
        <p:spPr/>
        <p:txBody>
          <a:bodyPr/>
          <a:lstStyle/>
          <a:p>
            <a:r>
              <a:rPr lang="en-US"/>
              <a:t>PTIS | Confidential &amp; Proprietary</a:t>
            </a:r>
            <a:endParaRPr lang="en-US" dirty="0"/>
          </a:p>
        </p:txBody>
      </p:sp>
      <p:sp>
        <p:nvSpPr>
          <p:cNvPr id="8" name="Slide Number Placeholder 7">
            <a:extLst>
              <a:ext uri="{FF2B5EF4-FFF2-40B4-BE49-F238E27FC236}">
                <a16:creationId xmlns:a16="http://schemas.microsoft.com/office/drawing/2014/main" id="{D4B3D2FC-D339-4231-8141-2F06DB0748B8}"/>
              </a:ext>
            </a:extLst>
          </p:cNvPr>
          <p:cNvSpPr>
            <a:spLocks noGrp="1"/>
          </p:cNvSpPr>
          <p:nvPr>
            <p:ph type="sldNum" sz="quarter" idx="12"/>
          </p:nvPr>
        </p:nvSpPr>
        <p:spPr/>
        <p:txBody>
          <a:bodyPr/>
          <a:lstStyle/>
          <a:p>
            <a:fld id="{60387257-F602-472E-8322-7F0C0805D020}" type="slidenum">
              <a:rPr lang="en-US" smtClean="0"/>
              <a:t>11</a:t>
            </a:fld>
            <a:endParaRPr lang="en-US"/>
          </a:p>
        </p:txBody>
      </p:sp>
      <p:pic>
        <p:nvPicPr>
          <p:cNvPr id="10" name="Content Placeholder 4">
            <a:extLst>
              <a:ext uri="{FF2B5EF4-FFF2-40B4-BE49-F238E27FC236}">
                <a16:creationId xmlns:a16="http://schemas.microsoft.com/office/drawing/2014/main" id="{04B20F13-85CC-4474-A707-35D612AF15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592" r="8627"/>
          <a:stretch/>
        </p:blipFill>
        <p:spPr>
          <a:xfrm>
            <a:off x="43388" y="1218405"/>
            <a:ext cx="6892508" cy="4684862"/>
          </a:xfrm>
          <a:prstGeom prst="rect">
            <a:avLst/>
          </a:prstGeom>
          <a:ln>
            <a:noFill/>
          </a:ln>
          <a:effectLst>
            <a:softEdge rad="112500"/>
          </a:effectLst>
        </p:spPr>
      </p:pic>
      <p:pic>
        <p:nvPicPr>
          <p:cNvPr id="7" name="Picture 6">
            <a:extLst>
              <a:ext uri="{FF2B5EF4-FFF2-40B4-BE49-F238E27FC236}">
                <a16:creationId xmlns:a16="http://schemas.microsoft.com/office/drawing/2014/main" id="{04A18459-B588-4CC5-82DF-BE8E0A39F618}"/>
              </a:ext>
            </a:extLst>
          </p:cNvPr>
          <p:cNvPicPr>
            <a:picLocks noChangeAspect="1"/>
          </p:cNvPicPr>
          <p:nvPr/>
        </p:nvPicPr>
        <p:blipFill>
          <a:blip r:embed="rId5"/>
          <a:stretch>
            <a:fillRect/>
          </a:stretch>
        </p:blipFill>
        <p:spPr>
          <a:xfrm>
            <a:off x="6790870" y="1131373"/>
            <a:ext cx="5312229" cy="2947564"/>
          </a:xfrm>
          <a:prstGeom prst="rect">
            <a:avLst/>
          </a:prstGeom>
        </p:spPr>
      </p:pic>
      <p:pic>
        <p:nvPicPr>
          <p:cNvPr id="21" name="Picture 20" descr="Screen of a cell phone&#10;&#10;Description automatically generated">
            <a:extLst>
              <a:ext uri="{FF2B5EF4-FFF2-40B4-BE49-F238E27FC236}">
                <a16:creationId xmlns:a16="http://schemas.microsoft.com/office/drawing/2014/main" id="{18854722-D41C-418D-B00E-38E9368F8C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6968" y="3293818"/>
            <a:ext cx="2879655" cy="2879655"/>
          </a:xfrm>
          <a:prstGeom prst="ellipse">
            <a:avLst/>
          </a:prstGeom>
          <a:ln>
            <a:solidFill>
              <a:schemeClr val="accent6"/>
            </a:solidFill>
          </a:ln>
        </p:spPr>
      </p:pic>
    </p:spTree>
    <p:extLst>
      <p:ext uri="{BB962C8B-B14F-4D97-AF65-F5344CB8AC3E}">
        <p14:creationId xmlns:p14="http://schemas.microsoft.com/office/powerpoint/2010/main" val="3016164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C0BACB-7A0C-4FC4-9548-4DCF736C0947}"/>
              </a:ext>
            </a:extLst>
          </p:cNvPr>
          <p:cNvSpPr>
            <a:spLocks noGrp="1"/>
          </p:cNvSpPr>
          <p:nvPr>
            <p:ph type="sldNum" sz="quarter" idx="12"/>
          </p:nvPr>
        </p:nvSpPr>
        <p:spPr/>
        <p:txBody>
          <a:bodyPr/>
          <a:lstStyle/>
          <a:p>
            <a:fld id="{60387257-F602-472E-8322-7F0C0805D020}" type="slidenum">
              <a:rPr lang="en-US" smtClean="0"/>
              <a:t>12</a:t>
            </a:fld>
            <a:endParaRPr lang="en-US"/>
          </a:p>
        </p:txBody>
      </p:sp>
      <p:sp>
        <p:nvSpPr>
          <p:cNvPr id="4" name="Footer Placeholder 3">
            <a:extLst>
              <a:ext uri="{FF2B5EF4-FFF2-40B4-BE49-F238E27FC236}">
                <a16:creationId xmlns:a16="http://schemas.microsoft.com/office/drawing/2014/main" id="{6B32A9AE-F83A-4E57-9809-4099BEFCC1EC}"/>
              </a:ext>
            </a:extLst>
          </p:cNvPr>
          <p:cNvSpPr>
            <a:spLocks noGrp="1"/>
          </p:cNvSpPr>
          <p:nvPr>
            <p:ph type="ftr" sz="quarter" idx="11"/>
          </p:nvPr>
        </p:nvSpPr>
        <p:spPr/>
        <p:txBody>
          <a:bodyPr/>
          <a:lstStyle/>
          <a:p>
            <a:r>
              <a:rPr lang="en-US"/>
              <a:t>PTIS | Confidential &amp; Proprietary</a:t>
            </a:r>
            <a:endParaRPr lang="en-US" dirty="0"/>
          </a:p>
        </p:txBody>
      </p:sp>
      <p:pic>
        <p:nvPicPr>
          <p:cNvPr id="5" name="Content Placeholder 6">
            <a:extLst>
              <a:ext uri="{FF2B5EF4-FFF2-40B4-BE49-F238E27FC236}">
                <a16:creationId xmlns:a16="http://schemas.microsoft.com/office/drawing/2014/main" id="{B38EDED8-817F-4C39-A085-C854A2EFF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47369"/>
            <a:ext cx="9448800" cy="6001398"/>
          </a:xfrm>
          <a:prstGeom prst="rect">
            <a:avLst/>
          </a:prstGeom>
        </p:spPr>
      </p:pic>
      <p:sp>
        <p:nvSpPr>
          <p:cNvPr id="2" name="TextBox 1">
            <a:extLst>
              <a:ext uri="{FF2B5EF4-FFF2-40B4-BE49-F238E27FC236}">
                <a16:creationId xmlns:a16="http://schemas.microsoft.com/office/drawing/2014/main" id="{8B7D73A2-B727-7041-BCF5-C627794224A8}"/>
              </a:ext>
            </a:extLst>
          </p:cNvPr>
          <p:cNvSpPr txBox="1"/>
          <p:nvPr/>
        </p:nvSpPr>
        <p:spPr>
          <a:xfrm>
            <a:off x="1715581" y="5944951"/>
            <a:ext cx="2694183" cy="276999"/>
          </a:xfrm>
          <a:prstGeom prst="rect">
            <a:avLst/>
          </a:prstGeom>
          <a:noFill/>
        </p:spPr>
        <p:txBody>
          <a:bodyPr wrap="square" rtlCol="0">
            <a:spAutoFit/>
          </a:bodyPr>
          <a:lstStyle/>
          <a:p>
            <a:r>
              <a:rPr lang="en-US" sz="1200" dirty="0"/>
              <a:t>https://</a:t>
            </a:r>
            <a:r>
              <a:rPr lang="en-US" sz="1200" dirty="0" err="1"/>
              <a:t>evrythng.com</a:t>
            </a:r>
            <a:endParaRPr lang="en-US" sz="1200" dirty="0"/>
          </a:p>
        </p:txBody>
      </p:sp>
      <p:pic>
        <p:nvPicPr>
          <p:cNvPr id="6" name="Picture 5">
            <a:extLst>
              <a:ext uri="{FF2B5EF4-FFF2-40B4-BE49-F238E27FC236}">
                <a16:creationId xmlns:a16="http://schemas.microsoft.com/office/drawing/2014/main" id="{F9A411CF-DF7B-5C42-A31B-2B40964A701A}"/>
              </a:ext>
            </a:extLst>
          </p:cNvPr>
          <p:cNvPicPr>
            <a:picLocks noChangeAspect="1"/>
          </p:cNvPicPr>
          <p:nvPr/>
        </p:nvPicPr>
        <p:blipFill rotWithShape="1">
          <a:blip r:embed="rId3"/>
          <a:srcRect l="8781" r="7324" b="30866"/>
          <a:stretch/>
        </p:blipFill>
        <p:spPr>
          <a:xfrm>
            <a:off x="6017342" y="2610466"/>
            <a:ext cx="501445" cy="803786"/>
          </a:xfrm>
          <a:prstGeom prst="rect">
            <a:avLst/>
          </a:prstGeom>
        </p:spPr>
      </p:pic>
    </p:spTree>
    <p:extLst>
      <p:ext uri="{BB962C8B-B14F-4D97-AF65-F5344CB8AC3E}">
        <p14:creationId xmlns:p14="http://schemas.microsoft.com/office/powerpoint/2010/main" val="2576375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scene, marketplace, library, indoor&#10;&#10;Description automatically generated">
            <a:extLst>
              <a:ext uri="{FF2B5EF4-FFF2-40B4-BE49-F238E27FC236}">
                <a16:creationId xmlns:a16="http://schemas.microsoft.com/office/drawing/2014/main" id="{46D38687-81D5-40D5-80F1-748448C06A86}"/>
              </a:ext>
            </a:extLst>
          </p:cNvPr>
          <p:cNvPicPr>
            <a:picLocks noChangeAspect="1"/>
          </p:cNvPicPr>
          <p:nvPr/>
        </p:nvPicPr>
        <p:blipFill rotWithShape="1">
          <a:blip r:embed="rId2">
            <a:extLst>
              <a:ext uri="{28A0092B-C50C-407E-A947-70E740481C1C}">
                <a14:useLocalDpi xmlns:a14="http://schemas.microsoft.com/office/drawing/2010/main" val="0"/>
              </a:ext>
            </a:extLst>
          </a:blip>
          <a:srcRect t="9117" b="17010"/>
          <a:stretch/>
        </p:blipFill>
        <p:spPr>
          <a:xfrm>
            <a:off x="0" y="1045997"/>
            <a:ext cx="10287000" cy="5066221"/>
          </a:xfrm>
          <a:prstGeom prst="rect">
            <a:avLst/>
          </a:prstGeom>
        </p:spPr>
      </p:pic>
      <p:sp>
        <p:nvSpPr>
          <p:cNvPr id="2" name="Title 1">
            <a:extLst>
              <a:ext uri="{FF2B5EF4-FFF2-40B4-BE49-F238E27FC236}">
                <a16:creationId xmlns:a16="http://schemas.microsoft.com/office/drawing/2014/main" id="{CDCB5919-554A-49E2-8241-38187C060F9E}"/>
              </a:ext>
            </a:extLst>
          </p:cNvPr>
          <p:cNvSpPr>
            <a:spLocks noGrp="1"/>
          </p:cNvSpPr>
          <p:nvPr>
            <p:ph type="title"/>
          </p:nvPr>
        </p:nvSpPr>
        <p:spPr/>
        <p:txBody>
          <a:bodyPr>
            <a:normAutofit/>
          </a:bodyPr>
          <a:lstStyle/>
          <a:p>
            <a:r>
              <a:rPr lang="en-US" dirty="0"/>
              <a:t>Enhancing the Consumer and Customer Journey</a:t>
            </a:r>
          </a:p>
        </p:txBody>
      </p:sp>
      <p:sp>
        <p:nvSpPr>
          <p:cNvPr id="3" name="Slide Number Placeholder 2">
            <a:extLst>
              <a:ext uri="{FF2B5EF4-FFF2-40B4-BE49-F238E27FC236}">
                <a16:creationId xmlns:a16="http://schemas.microsoft.com/office/drawing/2014/main" id="{90D75F2D-7945-43E7-8447-1CC7767A3B50}"/>
              </a:ext>
            </a:extLst>
          </p:cNvPr>
          <p:cNvSpPr>
            <a:spLocks noGrp="1"/>
          </p:cNvSpPr>
          <p:nvPr>
            <p:ph type="sldNum" sz="quarter" idx="12"/>
          </p:nvPr>
        </p:nvSpPr>
        <p:spPr/>
        <p:txBody>
          <a:bodyPr/>
          <a:lstStyle/>
          <a:p>
            <a:fld id="{60387257-F602-472E-8322-7F0C0805D020}" type="slidenum">
              <a:rPr lang="en-US" smtClean="0"/>
              <a:t>13</a:t>
            </a:fld>
            <a:endParaRPr lang="en-US"/>
          </a:p>
        </p:txBody>
      </p:sp>
      <p:sp>
        <p:nvSpPr>
          <p:cNvPr id="4" name="Footer Placeholder 3">
            <a:extLst>
              <a:ext uri="{FF2B5EF4-FFF2-40B4-BE49-F238E27FC236}">
                <a16:creationId xmlns:a16="http://schemas.microsoft.com/office/drawing/2014/main" id="{DC00E93C-0CF1-4511-AB1D-5F366BA7AF47}"/>
              </a:ext>
            </a:extLst>
          </p:cNvPr>
          <p:cNvSpPr>
            <a:spLocks noGrp="1"/>
          </p:cNvSpPr>
          <p:nvPr>
            <p:ph type="ftr" sz="quarter" idx="11"/>
          </p:nvPr>
        </p:nvSpPr>
        <p:spPr/>
        <p:txBody>
          <a:bodyPr/>
          <a:lstStyle/>
          <a:p>
            <a:r>
              <a:rPr lang="en-US"/>
              <a:t>PTIS | Confidential &amp; Proprietary</a:t>
            </a:r>
            <a:endParaRPr lang="en-US" dirty="0"/>
          </a:p>
        </p:txBody>
      </p:sp>
      <p:sp>
        <p:nvSpPr>
          <p:cNvPr id="23" name="Flowchart: Delay 22">
            <a:extLst>
              <a:ext uri="{FF2B5EF4-FFF2-40B4-BE49-F238E27FC236}">
                <a16:creationId xmlns:a16="http://schemas.microsoft.com/office/drawing/2014/main" id="{D327E22F-1000-4397-BA70-5F2ADF960F6A}"/>
              </a:ext>
            </a:extLst>
          </p:cNvPr>
          <p:cNvSpPr/>
          <p:nvPr/>
        </p:nvSpPr>
        <p:spPr>
          <a:xfrm rot="10800000">
            <a:off x="6158837" y="877516"/>
            <a:ext cx="6039378" cy="5403181"/>
          </a:xfrm>
          <a:prstGeom prst="flowChartDela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CFBB3E-9483-4E00-B2F2-A27866AC2B83}"/>
              </a:ext>
            </a:extLst>
          </p:cNvPr>
          <p:cNvSpPr/>
          <p:nvPr/>
        </p:nvSpPr>
        <p:spPr>
          <a:xfrm>
            <a:off x="10658542" y="5572250"/>
            <a:ext cx="1533458" cy="721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4FE40B6-D75F-4C6D-9138-C11857FF1A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365175" y="3789557"/>
            <a:ext cx="1421895" cy="1421895"/>
          </a:xfrm>
          <a:prstGeom prst="rect">
            <a:avLst/>
          </a:prstGeom>
        </p:spPr>
      </p:pic>
      <p:pic>
        <p:nvPicPr>
          <p:cNvPr id="7" name="Picture 6">
            <a:extLst>
              <a:ext uri="{FF2B5EF4-FFF2-40B4-BE49-F238E27FC236}">
                <a16:creationId xmlns:a16="http://schemas.microsoft.com/office/drawing/2014/main" id="{5964FC14-3779-4E70-8E7C-BE38AAFAD74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633832" y="1398976"/>
            <a:ext cx="1855747" cy="561454"/>
          </a:xfrm>
          <a:prstGeom prst="rect">
            <a:avLst/>
          </a:prstGeom>
        </p:spPr>
      </p:pic>
      <p:pic>
        <p:nvPicPr>
          <p:cNvPr id="8" name="Picture 7">
            <a:extLst>
              <a:ext uri="{FF2B5EF4-FFF2-40B4-BE49-F238E27FC236}">
                <a16:creationId xmlns:a16="http://schemas.microsoft.com/office/drawing/2014/main" id="{6B8EDA2B-6857-4222-BBB8-B2ED6C0045D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721715" y="1319650"/>
            <a:ext cx="2014526" cy="491455"/>
          </a:xfrm>
          <a:prstGeom prst="rect">
            <a:avLst/>
          </a:prstGeom>
        </p:spPr>
      </p:pic>
      <p:pic>
        <p:nvPicPr>
          <p:cNvPr id="9" name="Picture 8">
            <a:extLst>
              <a:ext uri="{FF2B5EF4-FFF2-40B4-BE49-F238E27FC236}">
                <a16:creationId xmlns:a16="http://schemas.microsoft.com/office/drawing/2014/main" id="{74BB33D1-1392-4CA3-8AB3-87F599E6062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720054" y="2365011"/>
            <a:ext cx="819556" cy="819556"/>
          </a:xfrm>
          <a:prstGeom prst="rect">
            <a:avLst/>
          </a:prstGeom>
        </p:spPr>
      </p:pic>
      <p:pic>
        <p:nvPicPr>
          <p:cNvPr id="10" name="Picture 9">
            <a:extLst>
              <a:ext uri="{FF2B5EF4-FFF2-40B4-BE49-F238E27FC236}">
                <a16:creationId xmlns:a16="http://schemas.microsoft.com/office/drawing/2014/main" id="{5D04A92F-CAEF-4655-A749-D032986B94E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834914" y="5144145"/>
            <a:ext cx="1453581" cy="510096"/>
          </a:xfrm>
          <a:prstGeom prst="rect">
            <a:avLst/>
          </a:prstGeom>
        </p:spPr>
      </p:pic>
      <p:pic>
        <p:nvPicPr>
          <p:cNvPr id="11" name="Picture 10">
            <a:extLst>
              <a:ext uri="{FF2B5EF4-FFF2-40B4-BE49-F238E27FC236}">
                <a16:creationId xmlns:a16="http://schemas.microsoft.com/office/drawing/2014/main" id="{F49D7C31-DF04-47DA-AE4F-5D3FB423E4C9}"/>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823558" y="5298049"/>
            <a:ext cx="1999546" cy="436491"/>
          </a:xfrm>
          <a:prstGeom prst="rect">
            <a:avLst/>
          </a:prstGeom>
        </p:spPr>
      </p:pic>
      <p:pic>
        <p:nvPicPr>
          <p:cNvPr id="12" name="Picture 11">
            <a:extLst>
              <a:ext uri="{FF2B5EF4-FFF2-40B4-BE49-F238E27FC236}">
                <a16:creationId xmlns:a16="http://schemas.microsoft.com/office/drawing/2014/main" id="{D024EDA7-8B00-48DD-B1CB-185C320C400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300662" y="3614432"/>
            <a:ext cx="2022236" cy="642654"/>
          </a:xfrm>
          <a:prstGeom prst="rect">
            <a:avLst/>
          </a:prstGeom>
        </p:spPr>
      </p:pic>
      <p:pic>
        <p:nvPicPr>
          <p:cNvPr id="13" name="Picture 12">
            <a:extLst>
              <a:ext uri="{FF2B5EF4-FFF2-40B4-BE49-F238E27FC236}">
                <a16:creationId xmlns:a16="http://schemas.microsoft.com/office/drawing/2014/main" id="{5193437C-3069-4EED-8B5F-B58573C0ED58}"/>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597828" y="2156657"/>
            <a:ext cx="1225276" cy="867330"/>
          </a:xfrm>
          <a:prstGeom prst="rect">
            <a:avLst/>
          </a:prstGeom>
        </p:spPr>
      </p:pic>
      <p:pic>
        <p:nvPicPr>
          <p:cNvPr id="14" name="Picture 13">
            <a:extLst>
              <a:ext uri="{FF2B5EF4-FFF2-40B4-BE49-F238E27FC236}">
                <a16:creationId xmlns:a16="http://schemas.microsoft.com/office/drawing/2014/main" id="{484FFFBD-7545-4F89-8AE7-BC9CD933641C}"/>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939527" y="4581722"/>
            <a:ext cx="1561054" cy="311588"/>
          </a:xfrm>
          <a:prstGeom prst="rect">
            <a:avLst/>
          </a:prstGeom>
        </p:spPr>
      </p:pic>
      <p:pic>
        <p:nvPicPr>
          <p:cNvPr id="15" name="Picture 14">
            <a:extLst>
              <a:ext uri="{FF2B5EF4-FFF2-40B4-BE49-F238E27FC236}">
                <a16:creationId xmlns:a16="http://schemas.microsoft.com/office/drawing/2014/main" id="{C87ECA61-4579-43E6-8A5A-BA814E6A5AAE}"/>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7111690" y="2308218"/>
            <a:ext cx="813439" cy="897062"/>
          </a:xfrm>
          <a:prstGeom prst="rect">
            <a:avLst/>
          </a:prstGeom>
        </p:spPr>
      </p:pic>
      <p:pic>
        <p:nvPicPr>
          <p:cNvPr id="16" name="Picture 15">
            <a:extLst>
              <a:ext uri="{FF2B5EF4-FFF2-40B4-BE49-F238E27FC236}">
                <a16:creationId xmlns:a16="http://schemas.microsoft.com/office/drawing/2014/main" id="{4CDA8C9C-D47C-40FC-A8F5-CAB41CCB2424}"/>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9892485" y="3309803"/>
            <a:ext cx="1410685" cy="569083"/>
          </a:xfrm>
          <a:prstGeom prst="rect">
            <a:avLst/>
          </a:prstGeom>
        </p:spPr>
      </p:pic>
    </p:spTree>
    <p:extLst>
      <p:ext uri="{BB962C8B-B14F-4D97-AF65-F5344CB8AC3E}">
        <p14:creationId xmlns:p14="http://schemas.microsoft.com/office/powerpoint/2010/main" val="2069419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30D97-40B2-CD45-B756-636E818F8C42}"/>
              </a:ext>
            </a:extLst>
          </p:cNvPr>
          <p:cNvSpPr>
            <a:spLocks noGrp="1"/>
          </p:cNvSpPr>
          <p:nvPr>
            <p:ph type="title"/>
          </p:nvPr>
        </p:nvSpPr>
        <p:spPr/>
        <p:txBody>
          <a:bodyPr vert="horz" lIns="121920" tIns="60960" rIns="121920" bIns="60960" rtlCol="0" anchor="ctr">
            <a:normAutofit/>
          </a:bodyPr>
          <a:lstStyle/>
          <a:p>
            <a:pPr defTabSz="1219170"/>
            <a:r>
              <a:rPr lang="en-US" sz="4800" dirty="0">
                <a:latin typeface="+mj-lt"/>
                <a:cs typeface="+mj-cs"/>
              </a:rPr>
              <a:t>Agenda</a:t>
            </a:r>
          </a:p>
        </p:txBody>
      </p:sp>
      <p:sp>
        <p:nvSpPr>
          <p:cNvPr id="4" name="Slide Number Placeholder 3">
            <a:extLst>
              <a:ext uri="{FF2B5EF4-FFF2-40B4-BE49-F238E27FC236}">
                <a16:creationId xmlns:a16="http://schemas.microsoft.com/office/drawing/2014/main" id="{60FAA09C-3B12-3F47-A2A8-E7EE96B5A50E}"/>
              </a:ext>
            </a:extLst>
          </p:cNvPr>
          <p:cNvSpPr>
            <a:spLocks noGrp="1"/>
          </p:cNvSpPr>
          <p:nvPr>
            <p:ph type="sldNum" sz="quarter" idx="12"/>
          </p:nvPr>
        </p:nvSpPr>
        <p:spPr/>
        <p:txBody>
          <a:bodyPr vert="horz" wrap="square" lIns="121920" tIns="60960" rIns="121920" bIns="60960" rtlCol="0" anchor="ctr">
            <a:normAutofit fontScale="55000" lnSpcReduction="20000"/>
          </a:bodyPr>
          <a:lstStyle/>
          <a:p>
            <a:pPr defTabSz="1219170">
              <a:lnSpc>
                <a:spcPct val="90000"/>
              </a:lnSpc>
              <a:spcAft>
                <a:spcPts val="800"/>
              </a:spcAft>
              <a:defRPr/>
            </a:pPr>
            <a:fld id="{40499CAF-4E4B-6745-A0F9-EF4A1CC74AD8}" type="slidenum">
              <a:rPr lang="en-US" sz="1600">
                <a:solidFill>
                  <a:schemeClr val="bg1">
                    <a:lumMod val="50000"/>
                  </a:schemeClr>
                </a:solidFill>
              </a:rPr>
              <a:pPr defTabSz="1219170">
                <a:lnSpc>
                  <a:spcPct val="90000"/>
                </a:lnSpc>
                <a:spcAft>
                  <a:spcPts val="800"/>
                </a:spcAft>
                <a:defRPr/>
              </a:pPr>
              <a:t>14</a:t>
            </a:fld>
            <a:endParaRPr lang="en-US" sz="1600">
              <a:solidFill>
                <a:schemeClr val="bg1">
                  <a:lumMod val="50000"/>
                </a:schemeClr>
              </a:solidFill>
            </a:endParaRPr>
          </a:p>
        </p:txBody>
      </p:sp>
      <p:graphicFrame>
        <p:nvGraphicFramePr>
          <p:cNvPr id="7" name="Table 6">
            <a:extLst>
              <a:ext uri="{FF2B5EF4-FFF2-40B4-BE49-F238E27FC236}">
                <a16:creationId xmlns:a16="http://schemas.microsoft.com/office/drawing/2014/main" id="{8CB5B5E8-33CC-40D1-98B4-E30FEC463A8C}"/>
              </a:ext>
            </a:extLst>
          </p:cNvPr>
          <p:cNvGraphicFramePr>
            <a:graphicFrameLocks noGrp="1"/>
          </p:cNvGraphicFramePr>
          <p:nvPr>
            <p:extLst>
              <p:ext uri="{D42A27DB-BD31-4B8C-83A1-F6EECF244321}">
                <p14:modId xmlns:p14="http://schemas.microsoft.com/office/powerpoint/2010/main" val="3237160253"/>
              </p:ext>
            </p:extLst>
          </p:nvPr>
        </p:nvGraphicFramePr>
        <p:xfrm>
          <a:off x="4560771" y="817878"/>
          <a:ext cx="6999171" cy="4577715"/>
        </p:xfrm>
        <a:graphic>
          <a:graphicData uri="http://schemas.openxmlformats.org/drawingml/2006/table">
            <a:tbl>
              <a:tblPr>
                <a:tableStyleId>{5C22544A-7EE6-4342-B048-85BDC9FD1C3A}</a:tableStyleId>
              </a:tblPr>
              <a:tblGrid>
                <a:gridCol w="6999171">
                  <a:extLst>
                    <a:ext uri="{9D8B030D-6E8A-4147-A177-3AD203B41FA5}">
                      <a16:colId xmlns:a16="http://schemas.microsoft.com/office/drawing/2014/main" val="125775754"/>
                    </a:ext>
                  </a:extLst>
                </a:gridCol>
              </a:tblGrid>
              <a:tr h="732663">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dirty="0">
                          <a:solidFill>
                            <a:schemeClr val="bg1">
                              <a:lumMod val="75000"/>
                            </a:schemeClr>
                          </a:solidFill>
                        </a:rPr>
                        <a:t>Introduction</a:t>
                      </a:r>
                    </a:p>
                  </a:txBody>
                  <a:tcPr marT="91440" marB="91440" anchor="ctr">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4826606"/>
                  </a:ext>
                </a:extLst>
              </a:tr>
              <a:tr h="583059">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kern="1200" dirty="0">
                          <a:solidFill>
                            <a:schemeClr val="bg1">
                              <a:lumMod val="75000"/>
                            </a:schemeClr>
                          </a:solidFill>
                          <a:latin typeface="+mn-lt"/>
                          <a:ea typeface="+mn-ea"/>
                          <a:cs typeface="+mn-cs"/>
                        </a:rPr>
                        <a:t>Start with the End in Mind ‒ The Future of Packaging</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63198345"/>
                  </a:ext>
                </a:extLst>
              </a:tr>
              <a:tr h="732663">
                <a:tc>
                  <a:txBody>
                    <a:bodyPr/>
                    <a:lstStyle/>
                    <a:p>
                      <a:pPr marL="342900" indent="-342900" algn="l" defTabSz="914400" rtl="0" eaLnBrk="1" latinLnBrk="0" hangingPunct="1">
                        <a:buClr>
                          <a:schemeClr val="accent2"/>
                        </a:buClr>
                        <a:buFont typeface="Wingdings" panose="05000000000000000000" pitchFamily="2" charset="2"/>
                        <a:buChar char=""/>
                      </a:pPr>
                      <a:r>
                        <a:rPr lang="en-US" sz="2400" b="1" kern="1200" dirty="0">
                          <a:solidFill>
                            <a:schemeClr val="dk1"/>
                          </a:solidFill>
                          <a:latin typeface="+mn-lt"/>
                          <a:ea typeface="+mn-ea"/>
                          <a:cs typeface="+mn-cs"/>
                        </a:rPr>
                        <a:t>2019 Trends and Predictions</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41624705"/>
                  </a:ext>
                </a:extLst>
              </a:tr>
              <a:tr h="732663">
                <a:tc>
                  <a:txBody>
                    <a:bodyPr/>
                    <a:lstStyle/>
                    <a:p>
                      <a:pPr marL="342900" indent="-342900">
                        <a:buClr>
                          <a:schemeClr val="bg1">
                            <a:lumMod val="85000"/>
                          </a:schemeClr>
                        </a:buClr>
                        <a:buFont typeface="Wingdings" panose="05000000000000000000" pitchFamily="2" charset="2"/>
                        <a:buChar char=""/>
                      </a:pPr>
                      <a:r>
                        <a:rPr lang="en-US" sz="2400" dirty="0">
                          <a:solidFill>
                            <a:schemeClr val="bg1">
                              <a:lumMod val="75000"/>
                            </a:schemeClr>
                          </a:solidFill>
                        </a:rPr>
                        <a:t>What it Means for (Paperboard) Packaging</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19935361"/>
                  </a:ext>
                </a:extLst>
              </a:tr>
              <a:tr h="732663">
                <a:tc>
                  <a:txBody>
                    <a:bodyPr/>
                    <a:lstStyle/>
                    <a:p>
                      <a:pPr marL="342900" indent="-342900">
                        <a:buClr>
                          <a:schemeClr val="bg1">
                            <a:lumMod val="85000"/>
                          </a:schemeClr>
                        </a:buClr>
                        <a:buFont typeface="Wingdings" panose="05000000000000000000" pitchFamily="2" charset="2"/>
                        <a:buChar char=""/>
                      </a:pPr>
                      <a:r>
                        <a:rPr lang="en-US" sz="2400" dirty="0" err="1">
                          <a:solidFill>
                            <a:schemeClr val="bg1">
                              <a:lumMod val="75000"/>
                            </a:schemeClr>
                          </a:solidFill>
                        </a:rPr>
                        <a:t>IIoT</a:t>
                      </a:r>
                      <a:r>
                        <a:rPr lang="en-US" sz="2400" dirty="0">
                          <a:solidFill>
                            <a:schemeClr val="bg1">
                              <a:lumMod val="75000"/>
                            </a:schemeClr>
                          </a:solidFill>
                        </a:rPr>
                        <a:t>, Industry 4.0 Results</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15983582"/>
                  </a:ext>
                </a:extLst>
              </a:tr>
              <a:tr h="732663">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dirty="0">
                          <a:solidFill>
                            <a:schemeClr val="bg1">
                              <a:lumMod val="75000"/>
                            </a:schemeClr>
                          </a:solidFill>
                        </a:rPr>
                        <a:t>Key Takeaways</a:t>
                      </a:r>
                    </a:p>
                  </a:txBody>
                  <a:tcPr marT="91440" marB="91440" anchor="ctr">
                    <a:lnT w="9525"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940371566"/>
                  </a:ext>
                </a:extLst>
              </a:tr>
            </a:tbl>
          </a:graphicData>
        </a:graphic>
      </p:graphicFrame>
      <p:pic>
        <p:nvPicPr>
          <p:cNvPr id="6" name="Picture 5">
            <a:extLst>
              <a:ext uri="{FF2B5EF4-FFF2-40B4-BE49-F238E27FC236}">
                <a16:creationId xmlns:a16="http://schemas.microsoft.com/office/drawing/2014/main" id="{7E2F8B5C-B98A-0D44-B349-B32D2755D2B0}"/>
              </a:ext>
            </a:extLst>
          </p:cNvPr>
          <p:cNvPicPr>
            <a:picLocks noChangeAspect="1"/>
          </p:cNvPicPr>
          <p:nvPr/>
        </p:nvPicPr>
        <p:blipFill>
          <a:blip r:embed="rId3"/>
          <a:stretch>
            <a:fillRect/>
          </a:stretch>
        </p:blipFill>
        <p:spPr>
          <a:xfrm>
            <a:off x="530940" y="2447890"/>
            <a:ext cx="2569497" cy="922118"/>
          </a:xfrm>
          <a:prstGeom prst="rect">
            <a:avLst/>
          </a:prstGeom>
        </p:spPr>
      </p:pic>
    </p:spTree>
    <p:extLst>
      <p:ext uri="{BB962C8B-B14F-4D97-AF65-F5344CB8AC3E}">
        <p14:creationId xmlns:p14="http://schemas.microsoft.com/office/powerpoint/2010/main" val="1808705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70946" y="1379641"/>
            <a:ext cx="6476399" cy="3897372"/>
            <a:chOff x="4980546" y="1560063"/>
            <a:chExt cx="6742415" cy="3831643"/>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980546" y="1885785"/>
              <a:ext cx="6742415" cy="3179659"/>
            </a:xfrm>
            <a:prstGeom prst="rect">
              <a:avLst/>
            </a:prstGeom>
          </p:spPr>
        </p:pic>
        <p:sp>
          <p:nvSpPr>
            <p:cNvPr id="10" name="Oval 9"/>
            <p:cNvSpPr/>
            <p:nvPr/>
          </p:nvSpPr>
          <p:spPr>
            <a:xfrm>
              <a:off x="6681120" y="2030361"/>
              <a:ext cx="2389238" cy="219751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extBox 10"/>
            <p:cNvSpPr txBox="1"/>
            <p:nvPr/>
          </p:nvSpPr>
          <p:spPr>
            <a:xfrm>
              <a:off x="5318760" y="1560063"/>
              <a:ext cx="6346608" cy="363103"/>
            </a:xfrm>
            <a:prstGeom prst="rect">
              <a:avLst/>
            </a:prstGeom>
            <a:noFill/>
          </p:spPr>
          <p:txBody>
            <a:bodyPr wrap="square" rtlCol="0">
              <a:spAutoFit/>
            </a:bodyPr>
            <a:lstStyle/>
            <a:p>
              <a:pPr marL="205735" indent="-205735">
                <a:spcBef>
                  <a:spcPts val="720"/>
                </a:spcBef>
              </a:pPr>
              <a:r>
                <a:rPr lang="en-US" b="1" dirty="0">
                  <a:solidFill>
                    <a:schemeClr val="tx1">
                      <a:lumMod val="65000"/>
                      <a:lumOff val="35000"/>
                    </a:schemeClr>
                  </a:solidFill>
                  <a:latin typeface="Arial" pitchFamily="34" charset="0"/>
                  <a:cs typeface="Arial" pitchFamily="34" charset="0"/>
                </a:rPr>
                <a:t>GARTNER CEO TOP BUSINESS PRIORITY 2017-2018</a:t>
              </a:r>
              <a:endParaRPr lang="en-US" sz="1400" b="1" dirty="0">
                <a:solidFill>
                  <a:schemeClr val="tx1">
                    <a:lumMod val="65000"/>
                    <a:lumOff val="35000"/>
                  </a:schemeClr>
                </a:solidFill>
                <a:latin typeface="Arial" panose="020B0604020202020204" pitchFamily="34" charset="0"/>
              </a:endParaRPr>
            </a:p>
          </p:txBody>
        </p:sp>
        <p:sp>
          <p:nvSpPr>
            <p:cNvPr id="13" name="TextBox 12"/>
            <p:cNvSpPr txBox="1"/>
            <p:nvPr/>
          </p:nvSpPr>
          <p:spPr>
            <a:xfrm>
              <a:off x="5283198" y="5065445"/>
              <a:ext cx="5725661" cy="326261"/>
            </a:xfrm>
            <a:prstGeom prst="rect">
              <a:avLst/>
            </a:prstGeom>
            <a:noFill/>
          </p:spPr>
          <p:txBody>
            <a:bodyPr wrap="square" rtlCol="0">
              <a:spAutoFit/>
            </a:bodyPr>
            <a:lstStyle/>
            <a:p>
              <a:pPr marL="282575" indent="-282575" defTabSz="914400">
                <a:spcAft>
                  <a:spcPts val="1200"/>
                </a:spcAft>
                <a:buClr>
                  <a:schemeClr val="accent2"/>
                </a:buClr>
                <a:buSzPct val="100000"/>
                <a:buFont typeface="Wingdings 2" panose="05020102010507070707" pitchFamily="18" charset="2"/>
                <a:buChar char="¡"/>
              </a:pPr>
              <a:endParaRPr lang="en-US" dirty="0">
                <a:solidFill>
                  <a:schemeClr val="tx1">
                    <a:lumMod val="75000"/>
                    <a:lumOff val="25000"/>
                  </a:schemeClr>
                </a:solidFill>
              </a:endParaRPr>
            </a:p>
          </p:txBody>
        </p:sp>
      </p:grpSp>
      <p:sp>
        <p:nvSpPr>
          <p:cNvPr id="7" name="Title 6"/>
          <p:cNvSpPr>
            <a:spLocks noGrp="1"/>
          </p:cNvSpPr>
          <p:nvPr>
            <p:ph type="title"/>
          </p:nvPr>
        </p:nvSpPr>
        <p:spPr/>
        <p:txBody>
          <a:bodyPr/>
          <a:lstStyle/>
          <a:p>
            <a:r>
              <a:rPr lang="en-US" dirty="0"/>
              <a:t>CEOs Top Priority: Digital Transformation</a:t>
            </a:r>
          </a:p>
        </p:txBody>
      </p:sp>
      <p:sp>
        <p:nvSpPr>
          <p:cNvPr id="12" name="TextBox 11"/>
          <p:cNvSpPr txBox="1"/>
          <p:nvPr/>
        </p:nvSpPr>
        <p:spPr>
          <a:xfrm>
            <a:off x="261425" y="6104354"/>
            <a:ext cx="6179120" cy="246221"/>
          </a:xfrm>
          <a:prstGeom prst="rect">
            <a:avLst/>
          </a:prstGeom>
          <a:noFill/>
        </p:spPr>
        <p:txBody>
          <a:bodyPr wrap="square" rtlCol="0">
            <a:spAutoFit/>
          </a:bodyPr>
          <a:lstStyle/>
          <a:p>
            <a:r>
              <a:rPr lang="en-US" sz="1000" dirty="0">
                <a:solidFill>
                  <a:schemeClr val="tx1">
                    <a:lumMod val="50000"/>
                    <a:lumOff val="50000"/>
                  </a:schemeClr>
                </a:solidFill>
                <a:latin typeface="Arial" panose="020B0604020202020204" pitchFamily="34" charset="0"/>
              </a:rPr>
              <a:t>2017, 2018 Gartner Survey</a:t>
            </a:r>
          </a:p>
        </p:txBody>
      </p:sp>
      <p:sp>
        <p:nvSpPr>
          <p:cNvPr id="5" name="Footer Placeholder 4">
            <a:extLst>
              <a:ext uri="{FF2B5EF4-FFF2-40B4-BE49-F238E27FC236}">
                <a16:creationId xmlns:a16="http://schemas.microsoft.com/office/drawing/2014/main" id="{2B70B794-1722-43A7-BCBB-798F06781B40}"/>
              </a:ext>
            </a:extLst>
          </p:cNvPr>
          <p:cNvSpPr>
            <a:spLocks noGrp="1"/>
          </p:cNvSpPr>
          <p:nvPr>
            <p:ph type="ftr" sz="quarter" idx="11"/>
          </p:nvPr>
        </p:nvSpPr>
        <p:spPr/>
        <p:txBody>
          <a:bodyPr/>
          <a:lstStyle/>
          <a:p>
            <a:r>
              <a:rPr lang="en-US"/>
              <a:t>PTIS | Confidential &amp; Proprietary</a:t>
            </a:r>
            <a:endParaRPr lang="en-US" dirty="0"/>
          </a:p>
        </p:txBody>
      </p:sp>
      <p:sp>
        <p:nvSpPr>
          <p:cNvPr id="6" name="Slide Number Placeholder 5">
            <a:extLst>
              <a:ext uri="{FF2B5EF4-FFF2-40B4-BE49-F238E27FC236}">
                <a16:creationId xmlns:a16="http://schemas.microsoft.com/office/drawing/2014/main" id="{DDE59A5A-2B62-4133-B787-4F866CE551CF}"/>
              </a:ext>
            </a:extLst>
          </p:cNvPr>
          <p:cNvSpPr>
            <a:spLocks noGrp="1"/>
          </p:cNvSpPr>
          <p:nvPr>
            <p:ph type="sldNum" sz="quarter" idx="12"/>
          </p:nvPr>
        </p:nvSpPr>
        <p:spPr/>
        <p:txBody>
          <a:bodyPr/>
          <a:lstStyle/>
          <a:p>
            <a:fld id="{60387257-F602-472E-8322-7F0C0805D020}" type="slidenum">
              <a:rPr lang="en-US" smtClean="0"/>
              <a:t>15</a:t>
            </a:fld>
            <a:endParaRPr lang="en-US"/>
          </a:p>
        </p:txBody>
      </p:sp>
      <p:sp>
        <p:nvSpPr>
          <p:cNvPr id="15" name="Content Placeholder 7">
            <a:extLst>
              <a:ext uri="{FF2B5EF4-FFF2-40B4-BE49-F238E27FC236}">
                <a16:creationId xmlns:a16="http://schemas.microsoft.com/office/drawing/2014/main" id="{BD34428A-F55A-436A-9D83-E557D31541CE}"/>
              </a:ext>
            </a:extLst>
          </p:cNvPr>
          <p:cNvSpPr txBox="1">
            <a:spLocks/>
          </p:cNvSpPr>
          <p:nvPr/>
        </p:nvSpPr>
        <p:spPr>
          <a:xfrm>
            <a:off x="308008" y="1366555"/>
            <a:ext cx="4876632" cy="4019531"/>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0"/>
              </a:spcBef>
              <a:spcAft>
                <a:spcPts val="600"/>
              </a:spcAft>
              <a:buClr>
                <a:schemeClr val="accent1"/>
              </a:buClr>
              <a:buSzPct val="100000"/>
              <a:buFont typeface="Calibri" panose="020F0502020204030204" pitchFamily="34" charset="0"/>
              <a:buNone/>
              <a:defRPr sz="2400" kern="1200">
                <a:solidFill>
                  <a:schemeClr val="tx1">
                    <a:lumMod val="75000"/>
                    <a:lumOff val="25000"/>
                  </a:schemeClr>
                </a:solidFill>
                <a:latin typeface="+mn-lt"/>
                <a:ea typeface="+mn-ea"/>
                <a:cs typeface="+mn-cs"/>
              </a:defRPr>
            </a:lvl1pPr>
            <a:lvl2pPr marL="342900" indent="-228600" algn="l" defTabSz="914400" rtl="0" eaLnBrk="1" latinLnBrk="0" hangingPunct="1">
              <a:lnSpc>
                <a:spcPct val="100000"/>
              </a:lnSpc>
              <a:spcBef>
                <a:spcPts val="0"/>
              </a:spcBef>
              <a:spcAft>
                <a:spcPts val="600"/>
              </a:spcAft>
              <a:buClr>
                <a:schemeClr val="tx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685800" indent="-223838" algn="l" defTabSz="914400" rtl="0" eaLnBrk="1" latinLnBrk="0" hangingPunct="1">
              <a:lnSpc>
                <a:spcPct val="100000"/>
              </a:lnSpc>
              <a:spcBef>
                <a:spcPts val="0"/>
              </a:spcBef>
              <a:spcAft>
                <a:spcPts val="600"/>
              </a:spcAft>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3pPr>
            <a:lvl4pPr marL="977900" indent="-292100" algn="l" defTabSz="914400" rtl="0" eaLnBrk="1" latinLnBrk="0" hangingPunct="1">
              <a:lnSpc>
                <a:spcPct val="100000"/>
              </a:lnSpc>
              <a:spcBef>
                <a:spcPts val="0"/>
              </a:spcBef>
              <a:spcAft>
                <a:spcPts val="600"/>
              </a:spcAft>
              <a:buClr>
                <a:schemeClr val="bg1">
                  <a:lumMod val="50000"/>
                </a:schemeClr>
              </a:buClr>
              <a:buFont typeface="Arial" panose="020B0604020202020204"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0"/>
              </a:spcBef>
              <a:spcAft>
                <a:spcPts val="600"/>
              </a:spcAft>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2575" indent="-282575">
              <a:spcAft>
                <a:spcPts val="1200"/>
              </a:spcAft>
              <a:buClr>
                <a:schemeClr val="accent2"/>
              </a:buClr>
              <a:buFont typeface="Wingdings 2" panose="05020102010507070707" pitchFamily="18" charset="2"/>
              <a:buChar char="¡"/>
            </a:pPr>
            <a:r>
              <a:rPr lang="en-US" sz="2000" b="1" dirty="0">
                <a:solidFill>
                  <a:srgbClr val="00549F"/>
                </a:solidFill>
              </a:rPr>
              <a:t>47% </a:t>
            </a:r>
            <a:r>
              <a:rPr lang="en-US" sz="2000" dirty="0"/>
              <a:t>of CEOs challenged by BOD to </a:t>
            </a:r>
            <a:r>
              <a:rPr lang="en-US" sz="2000" b="1" dirty="0">
                <a:solidFill>
                  <a:srgbClr val="00549F"/>
                </a:solidFill>
              </a:rPr>
              <a:t>make progress in digital business</a:t>
            </a:r>
            <a:endParaRPr lang="en-US" sz="2000" dirty="0">
              <a:solidFill>
                <a:srgbClr val="00549F"/>
              </a:solidFill>
            </a:endParaRPr>
          </a:p>
          <a:p>
            <a:pPr marL="282575" indent="-282575">
              <a:spcAft>
                <a:spcPts val="1200"/>
              </a:spcAft>
              <a:buClr>
                <a:schemeClr val="accent2"/>
              </a:buClr>
              <a:buFont typeface="Wingdings 2" panose="05020102010507070707" pitchFamily="18" charset="2"/>
              <a:buChar char="¡"/>
            </a:pPr>
            <a:r>
              <a:rPr lang="en-US" sz="2000" b="1" dirty="0">
                <a:solidFill>
                  <a:srgbClr val="00549F"/>
                </a:solidFill>
              </a:rPr>
              <a:t>56%</a:t>
            </a:r>
            <a:r>
              <a:rPr lang="en-US" sz="2000" dirty="0">
                <a:solidFill>
                  <a:srgbClr val="00549F"/>
                </a:solidFill>
              </a:rPr>
              <a:t> </a:t>
            </a:r>
            <a:r>
              <a:rPr lang="en-US" sz="2000" dirty="0"/>
              <a:t>said their </a:t>
            </a:r>
            <a:r>
              <a:rPr lang="en-US" sz="2000" b="1" dirty="0">
                <a:solidFill>
                  <a:srgbClr val="00549F"/>
                </a:solidFill>
              </a:rPr>
              <a:t>digital improvements have already improved profits</a:t>
            </a:r>
            <a:endParaRPr lang="en-US" sz="2000" dirty="0">
              <a:solidFill>
                <a:srgbClr val="00549F"/>
              </a:solidFill>
            </a:endParaRPr>
          </a:p>
          <a:p>
            <a:pPr marL="282575" indent="-282575">
              <a:spcAft>
                <a:spcPts val="1200"/>
              </a:spcAft>
              <a:buClr>
                <a:schemeClr val="accent2"/>
              </a:buClr>
              <a:buFont typeface="Wingdings 2" panose="05020102010507070707" pitchFamily="18" charset="2"/>
              <a:buChar char="¡"/>
            </a:pPr>
            <a:r>
              <a:rPr lang="en-US" sz="2000" dirty="0"/>
              <a:t>Although many CEOs still mention </a:t>
            </a:r>
            <a:br>
              <a:rPr lang="en-US" sz="2000" dirty="0"/>
            </a:br>
            <a:r>
              <a:rPr lang="en-US" sz="2000" dirty="0"/>
              <a:t>e-commerce or digital marketing… more align to </a:t>
            </a:r>
            <a:r>
              <a:rPr lang="en-US" sz="2000" b="1" dirty="0">
                <a:solidFill>
                  <a:srgbClr val="00549F"/>
                </a:solidFill>
              </a:rPr>
              <a:t>digital product and service innovation, Internet of Things, digital platforms, ecosystems</a:t>
            </a:r>
            <a:r>
              <a:rPr lang="en-US" sz="2000" dirty="0">
                <a:solidFill>
                  <a:srgbClr val="00549F"/>
                </a:solidFill>
              </a:rPr>
              <a:t>."</a:t>
            </a:r>
            <a:endParaRPr lang="en-US" sz="2000" dirty="0">
              <a:solidFill>
                <a:srgbClr val="C80A22"/>
              </a:solidFill>
            </a:endParaRPr>
          </a:p>
        </p:txBody>
      </p:sp>
      <p:sp>
        <p:nvSpPr>
          <p:cNvPr id="17" name="Rectangle 16">
            <a:extLst>
              <a:ext uri="{FF2B5EF4-FFF2-40B4-BE49-F238E27FC236}">
                <a16:creationId xmlns:a16="http://schemas.microsoft.com/office/drawing/2014/main" id="{3B0A6FD3-E906-4D5E-967A-B28E0B93BFF5}"/>
              </a:ext>
            </a:extLst>
          </p:cNvPr>
          <p:cNvSpPr/>
          <p:nvPr/>
        </p:nvSpPr>
        <p:spPr>
          <a:xfrm>
            <a:off x="2297786" y="4947950"/>
            <a:ext cx="3068870" cy="923330"/>
          </a:xfrm>
          <a:prstGeom prst="rect">
            <a:avLst/>
          </a:prstGeom>
          <a:solidFill>
            <a:schemeClr val="tx2"/>
          </a:solidFill>
        </p:spPr>
        <p:txBody>
          <a:bodyPr wrap="square">
            <a:noAutofit/>
          </a:bodyPr>
          <a:lstStyle/>
          <a:p>
            <a:pPr marL="457200"/>
            <a:r>
              <a:rPr lang="en-US" dirty="0">
                <a:solidFill>
                  <a:schemeClr val="bg1"/>
                </a:solidFill>
              </a:rPr>
              <a:t>Critical for competitive advantage for today and future</a:t>
            </a:r>
          </a:p>
        </p:txBody>
      </p:sp>
      <p:sp>
        <p:nvSpPr>
          <p:cNvPr id="16" name="Arrow: Pentagon 15">
            <a:extLst>
              <a:ext uri="{FF2B5EF4-FFF2-40B4-BE49-F238E27FC236}">
                <a16:creationId xmlns:a16="http://schemas.microsoft.com/office/drawing/2014/main" id="{6FD62218-D0EF-4305-B683-289A65C18B31}"/>
              </a:ext>
            </a:extLst>
          </p:cNvPr>
          <p:cNvSpPr/>
          <p:nvPr/>
        </p:nvSpPr>
        <p:spPr>
          <a:xfrm>
            <a:off x="0" y="4947950"/>
            <a:ext cx="2612570" cy="923330"/>
          </a:xfrm>
          <a:prstGeom prst="homePlate">
            <a:avLst>
              <a:gd name="adj" fmla="val 28779"/>
            </a:avLst>
          </a:prstGeom>
          <a:solidFill>
            <a:schemeClr val="accent2"/>
          </a:solidFill>
        </p:spPr>
        <p:txBody>
          <a:bodyPr wrap="square">
            <a:spAutoFit/>
          </a:bodyPr>
          <a:lstStyle/>
          <a:p>
            <a:pPr marL="282575" defTabSz="914400">
              <a:spcAft>
                <a:spcPts val="1200"/>
              </a:spcAft>
              <a:buClr>
                <a:schemeClr val="accent2"/>
              </a:buClr>
              <a:buSzPct val="100000"/>
            </a:pPr>
            <a:r>
              <a:rPr lang="en-US" dirty="0">
                <a:solidFill>
                  <a:schemeClr val="bg1"/>
                </a:solidFill>
              </a:rPr>
              <a:t>Technology drives both growth and </a:t>
            </a:r>
            <a:br>
              <a:rPr lang="en-US" dirty="0">
                <a:solidFill>
                  <a:schemeClr val="bg1"/>
                </a:solidFill>
              </a:rPr>
            </a:br>
            <a:r>
              <a:rPr lang="en-US" dirty="0">
                <a:solidFill>
                  <a:schemeClr val="bg1"/>
                </a:solidFill>
              </a:rPr>
              <a:t>cost saving</a:t>
            </a:r>
          </a:p>
        </p:txBody>
      </p:sp>
      <p:cxnSp>
        <p:nvCxnSpPr>
          <p:cNvPr id="20" name="Straight Connector 19">
            <a:extLst>
              <a:ext uri="{FF2B5EF4-FFF2-40B4-BE49-F238E27FC236}">
                <a16:creationId xmlns:a16="http://schemas.microsoft.com/office/drawing/2014/main" id="{16FA3608-1019-40A0-B515-F8FA964C1B9D}"/>
              </a:ext>
            </a:extLst>
          </p:cNvPr>
          <p:cNvCxnSpPr/>
          <p:nvPr/>
        </p:nvCxnSpPr>
        <p:spPr>
          <a:xfrm>
            <a:off x="5366656" y="1076472"/>
            <a:ext cx="0" cy="502788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710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watch&#10;&#10;Description automatically generated">
            <a:extLst>
              <a:ext uri="{FF2B5EF4-FFF2-40B4-BE49-F238E27FC236}">
                <a16:creationId xmlns:a16="http://schemas.microsoft.com/office/drawing/2014/main" id="{D563A206-9A58-44D4-A522-581D4C68467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0" y="1076472"/>
            <a:ext cx="2254982" cy="5307740"/>
          </a:xfrm>
          <a:prstGeom prst="rect">
            <a:avLst/>
          </a:prstGeom>
        </p:spPr>
      </p:pic>
      <p:pic>
        <p:nvPicPr>
          <p:cNvPr id="12" name="Picture 11" descr="A close up of a watch&#10;&#10;Description automatically generated">
            <a:extLst>
              <a:ext uri="{FF2B5EF4-FFF2-40B4-BE49-F238E27FC236}">
                <a16:creationId xmlns:a16="http://schemas.microsoft.com/office/drawing/2014/main" id="{4DDDF321-5A19-4B0F-B156-F179D82DE14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263808" y="1076472"/>
            <a:ext cx="9928192" cy="5307740"/>
          </a:xfrm>
          <a:prstGeom prst="rect">
            <a:avLst/>
          </a:prstGeom>
        </p:spPr>
      </p:pic>
      <p:sp>
        <p:nvSpPr>
          <p:cNvPr id="2" name="Title 1">
            <a:extLst>
              <a:ext uri="{FF2B5EF4-FFF2-40B4-BE49-F238E27FC236}">
                <a16:creationId xmlns:a16="http://schemas.microsoft.com/office/drawing/2014/main" id="{B35095FB-DD46-AB4A-8240-469A28FBB183}"/>
              </a:ext>
            </a:extLst>
          </p:cNvPr>
          <p:cNvSpPr>
            <a:spLocks noGrp="1"/>
          </p:cNvSpPr>
          <p:nvPr>
            <p:ph type="title"/>
          </p:nvPr>
        </p:nvSpPr>
        <p:spPr/>
        <p:txBody>
          <a:bodyPr>
            <a:normAutofit/>
          </a:bodyPr>
          <a:lstStyle/>
          <a:p>
            <a:r>
              <a:rPr lang="en-US" dirty="0"/>
              <a:t>CEO &amp; CIOs Top Priority: Digital Transformation (2019)</a:t>
            </a:r>
          </a:p>
        </p:txBody>
      </p:sp>
      <p:sp>
        <p:nvSpPr>
          <p:cNvPr id="3" name="Content Placeholder 2">
            <a:extLst>
              <a:ext uri="{FF2B5EF4-FFF2-40B4-BE49-F238E27FC236}">
                <a16:creationId xmlns:a16="http://schemas.microsoft.com/office/drawing/2014/main" id="{94D723F0-8800-8B40-823E-057B21D1417E}"/>
              </a:ext>
            </a:extLst>
          </p:cNvPr>
          <p:cNvSpPr>
            <a:spLocks noGrp="1"/>
          </p:cNvSpPr>
          <p:nvPr>
            <p:ph idx="4294967295"/>
          </p:nvPr>
        </p:nvSpPr>
        <p:spPr>
          <a:xfrm>
            <a:off x="0" y="1550896"/>
            <a:ext cx="6096000" cy="4230632"/>
          </a:xfrm>
          <a:solidFill>
            <a:schemeClr val="accent2"/>
          </a:solidFill>
        </p:spPr>
        <p:txBody>
          <a:bodyPr vert="horz" lIns="121920" tIns="60960" rIns="121920" bIns="60960" rtlCol="0" anchor="ctr">
            <a:noAutofit/>
          </a:bodyPr>
          <a:lstStyle/>
          <a:p>
            <a:pPr marL="119063" defTabSz="1219170">
              <a:spcBef>
                <a:spcPts val="800"/>
              </a:spcBef>
              <a:buClr>
                <a:schemeClr val="tx2"/>
              </a:buClr>
            </a:pPr>
            <a:r>
              <a:rPr lang="en-US" sz="2800" b="1" dirty="0">
                <a:solidFill>
                  <a:schemeClr val="tx1"/>
                </a:solidFill>
                <a:latin typeface="+mn-lt"/>
                <a:cs typeface="+mn-cs"/>
              </a:rPr>
              <a:t>DIGITAL INITIATIVES </a:t>
            </a:r>
            <a:r>
              <a:rPr lang="en-US" sz="2000" dirty="0">
                <a:solidFill>
                  <a:schemeClr val="tx1"/>
                </a:solidFill>
                <a:latin typeface="+mn-lt"/>
                <a:cs typeface="+mn-cs"/>
              </a:rPr>
              <a:t>and </a:t>
            </a:r>
            <a:r>
              <a:rPr lang="en-US" sz="2000" b="1" dirty="0">
                <a:solidFill>
                  <a:schemeClr val="tx1"/>
                </a:solidFill>
                <a:latin typeface="+mn-lt"/>
                <a:cs typeface="+mn-cs"/>
              </a:rPr>
              <a:t>growth </a:t>
            </a:r>
            <a:r>
              <a:rPr lang="en-US" sz="2000" dirty="0">
                <a:solidFill>
                  <a:schemeClr val="tx1"/>
                </a:solidFill>
                <a:latin typeface="+mn-lt"/>
                <a:cs typeface="+mn-cs"/>
              </a:rPr>
              <a:t>are the two top business priorities for CIOs in 2019</a:t>
            </a:r>
          </a:p>
          <a:p>
            <a:pPr marL="457200" indent="-342900" defTabSz="1219170">
              <a:spcBef>
                <a:spcPts val="800"/>
              </a:spcBef>
              <a:buClr>
                <a:schemeClr val="tx2"/>
              </a:buClr>
              <a:buFont typeface="Wingdings 2" panose="05020102010507070707" pitchFamily="18" charset="2"/>
              <a:buChar char="¡"/>
            </a:pPr>
            <a:r>
              <a:rPr lang="en-US" sz="2000" b="1" dirty="0">
                <a:solidFill>
                  <a:schemeClr val="tx1"/>
                </a:solidFill>
                <a:latin typeface="+mn-lt"/>
                <a:cs typeface="+mn-cs"/>
              </a:rPr>
              <a:t>Digital initiatives have passed the tipping point</a:t>
            </a:r>
            <a:r>
              <a:rPr lang="en-US" sz="2000" b="1" dirty="0">
                <a:solidFill>
                  <a:schemeClr val="tx1"/>
                </a:solidFill>
              </a:rPr>
              <a:t>:</a:t>
            </a:r>
            <a:r>
              <a:rPr lang="en-US" sz="2000" dirty="0">
                <a:solidFill>
                  <a:schemeClr val="tx1"/>
                </a:solidFill>
                <a:latin typeface="+mn-lt"/>
                <a:cs typeface="+mn-cs"/>
              </a:rPr>
              <a:t> </a:t>
            </a:r>
            <a:r>
              <a:rPr lang="en-US" sz="2000" b="1" dirty="0">
                <a:solidFill>
                  <a:schemeClr val="tx1"/>
                </a:solidFill>
                <a:latin typeface="+mn-lt"/>
                <a:cs typeface="+mn-cs"/>
              </a:rPr>
              <a:t>33% </a:t>
            </a:r>
            <a:r>
              <a:rPr lang="en-US" sz="2000" dirty="0">
                <a:solidFill>
                  <a:schemeClr val="tx1"/>
                </a:solidFill>
                <a:latin typeface="+mn-lt"/>
                <a:cs typeface="+mn-cs"/>
              </a:rPr>
              <a:t>reported their </a:t>
            </a:r>
            <a:r>
              <a:rPr lang="en-US" sz="2000" b="1" dirty="0">
                <a:solidFill>
                  <a:schemeClr val="tx1"/>
                </a:solidFill>
                <a:latin typeface="+mn-lt"/>
                <a:cs typeface="+mn-cs"/>
              </a:rPr>
              <a:t>digital efforts were now running for profit </a:t>
            </a:r>
            <a:r>
              <a:rPr lang="en-US" sz="2000" dirty="0">
                <a:solidFill>
                  <a:schemeClr val="tx1"/>
                </a:solidFill>
                <a:latin typeface="+mn-lt"/>
                <a:cs typeface="+mn-cs"/>
              </a:rPr>
              <a:t>(either scaling or refining) vs. just 17% in 2018</a:t>
            </a:r>
          </a:p>
          <a:p>
            <a:pPr marL="457200" indent="-342900" defTabSz="1219170">
              <a:spcBef>
                <a:spcPts val="800"/>
              </a:spcBef>
              <a:buClr>
                <a:schemeClr val="tx2"/>
              </a:buClr>
              <a:buFont typeface="Wingdings 2" panose="05020102010507070707" pitchFamily="18" charset="2"/>
              <a:buChar char="¡"/>
            </a:pPr>
            <a:r>
              <a:rPr lang="en-US" sz="2000" b="1" dirty="0">
                <a:solidFill>
                  <a:schemeClr val="tx1"/>
                </a:solidFill>
                <a:latin typeface="+mn-lt"/>
                <a:cs typeface="+mn-cs"/>
              </a:rPr>
              <a:t>89% </a:t>
            </a:r>
            <a:r>
              <a:rPr lang="en-US" sz="2000" dirty="0">
                <a:solidFill>
                  <a:schemeClr val="tx1"/>
                </a:solidFill>
                <a:latin typeface="+mn-lt"/>
                <a:cs typeface="+mn-cs"/>
              </a:rPr>
              <a:t>of the top performers </a:t>
            </a:r>
            <a:r>
              <a:rPr lang="en-US" sz="2000" b="1" dirty="0">
                <a:solidFill>
                  <a:schemeClr val="tx1"/>
                </a:solidFill>
                <a:latin typeface="+mn-lt"/>
                <a:cs typeface="+mn-cs"/>
              </a:rPr>
              <a:t>measure return on investment for digital </a:t>
            </a:r>
            <a:r>
              <a:rPr lang="en-US" sz="2000" dirty="0">
                <a:solidFill>
                  <a:schemeClr val="tx1"/>
                </a:solidFill>
                <a:latin typeface="+mn-lt"/>
                <a:cs typeface="+mn-cs"/>
              </a:rPr>
              <a:t>activities</a:t>
            </a:r>
          </a:p>
          <a:p>
            <a:pPr marL="457200" indent="-342900" defTabSz="1219170">
              <a:spcBef>
                <a:spcPts val="800"/>
              </a:spcBef>
              <a:buClr>
                <a:schemeClr val="tx2"/>
              </a:buClr>
              <a:buFont typeface="Wingdings 2" panose="05020102010507070707" pitchFamily="18" charset="2"/>
              <a:buChar char="¡"/>
            </a:pPr>
            <a:r>
              <a:rPr lang="en-US" sz="2000" dirty="0">
                <a:solidFill>
                  <a:schemeClr val="tx1"/>
                </a:solidFill>
                <a:latin typeface="+mn-lt"/>
                <a:cs typeface="+mn-cs"/>
              </a:rPr>
              <a:t>Top performers are </a:t>
            </a:r>
            <a:r>
              <a:rPr lang="en-US" sz="2000" b="1" dirty="0">
                <a:solidFill>
                  <a:schemeClr val="tx1"/>
                </a:solidFill>
                <a:latin typeface="+mn-lt"/>
                <a:cs typeface="+mn-cs"/>
              </a:rPr>
              <a:t>18 mos. to 2 years ahead of their competitors</a:t>
            </a:r>
          </a:p>
        </p:txBody>
      </p:sp>
      <p:sp>
        <p:nvSpPr>
          <p:cNvPr id="8" name="Footer Placeholder 7">
            <a:extLst>
              <a:ext uri="{FF2B5EF4-FFF2-40B4-BE49-F238E27FC236}">
                <a16:creationId xmlns:a16="http://schemas.microsoft.com/office/drawing/2014/main" id="{ECDE1471-6C3F-460C-B52C-0AADBB744531}"/>
              </a:ext>
            </a:extLst>
          </p:cNvPr>
          <p:cNvSpPr>
            <a:spLocks noGrp="1"/>
          </p:cNvSpPr>
          <p:nvPr>
            <p:ph type="ftr" sz="quarter" idx="11"/>
          </p:nvPr>
        </p:nvSpPr>
        <p:spPr/>
        <p:txBody>
          <a:bodyPr/>
          <a:lstStyle/>
          <a:p>
            <a:r>
              <a:rPr lang="en-US"/>
              <a:t>PTIS | Confidential &amp; Proprietary</a:t>
            </a:r>
            <a:endParaRPr lang="en-US" dirty="0"/>
          </a:p>
        </p:txBody>
      </p:sp>
      <p:sp>
        <p:nvSpPr>
          <p:cNvPr id="9" name="Slide Number Placeholder 8">
            <a:extLst>
              <a:ext uri="{FF2B5EF4-FFF2-40B4-BE49-F238E27FC236}">
                <a16:creationId xmlns:a16="http://schemas.microsoft.com/office/drawing/2014/main" id="{E2281BC2-3DAE-4B49-9596-781098F4C82B}"/>
              </a:ext>
            </a:extLst>
          </p:cNvPr>
          <p:cNvSpPr>
            <a:spLocks noGrp="1"/>
          </p:cNvSpPr>
          <p:nvPr>
            <p:ph type="sldNum" sz="quarter" idx="12"/>
          </p:nvPr>
        </p:nvSpPr>
        <p:spPr/>
        <p:txBody>
          <a:bodyPr/>
          <a:lstStyle/>
          <a:p>
            <a:fld id="{60387257-F602-472E-8322-7F0C0805D020}" type="slidenum">
              <a:rPr lang="en-US" smtClean="0"/>
              <a:t>16</a:t>
            </a:fld>
            <a:endParaRPr lang="en-US"/>
          </a:p>
        </p:txBody>
      </p:sp>
      <p:sp>
        <p:nvSpPr>
          <p:cNvPr id="10" name="Rectangle 9">
            <a:extLst>
              <a:ext uri="{FF2B5EF4-FFF2-40B4-BE49-F238E27FC236}">
                <a16:creationId xmlns:a16="http://schemas.microsoft.com/office/drawing/2014/main" id="{F0B1FB80-FFB4-4F95-A7A5-DF3B99848217}"/>
              </a:ext>
            </a:extLst>
          </p:cNvPr>
          <p:cNvSpPr/>
          <p:nvPr/>
        </p:nvSpPr>
        <p:spPr>
          <a:xfrm>
            <a:off x="308008" y="6011625"/>
            <a:ext cx="6096000" cy="276999"/>
          </a:xfrm>
          <a:prstGeom prst="rect">
            <a:avLst/>
          </a:prstGeom>
        </p:spPr>
        <p:txBody>
          <a:bodyPr>
            <a:spAutoFit/>
          </a:bodyPr>
          <a:lstStyle/>
          <a:p>
            <a:pPr marL="4763" defTabSz="1219170">
              <a:spcBef>
                <a:spcPts val="800"/>
              </a:spcBef>
              <a:buClr>
                <a:schemeClr val="accent2"/>
              </a:buClr>
            </a:pPr>
            <a:r>
              <a:rPr lang="en-US" sz="1200" dirty="0">
                <a:solidFill>
                  <a:schemeClr val="bg1"/>
                </a:solidFill>
              </a:rPr>
              <a:t>Study: 3,102 CIOs from 89 countries, from a wide range of industries</a:t>
            </a:r>
          </a:p>
        </p:txBody>
      </p:sp>
    </p:spTree>
    <p:extLst>
      <p:ext uri="{BB962C8B-B14F-4D97-AF65-F5344CB8AC3E}">
        <p14:creationId xmlns:p14="http://schemas.microsoft.com/office/powerpoint/2010/main" val="4049765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2A2F-62C4-AE41-B513-6482128C134F}"/>
              </a:ext>
            </a:extLst>
          </p:cNvPr>
          <p:cNvSpPr>
            <a:spLocks noGrp="1"/>
          </p:cNvSpPr>
          <p:nvPr>
            <p:ph type="title"/>
          </p:nvPr>
        </p:nvSpPr>
        <p:spPr/>
        <p:txBody>
          <a:bodyPr>
            <a:normAutofit/>
          </a:bodyPr>
          <a:lstStyle/>
          <a:p>
            <a:r>
              <a:rPr lang="en-US" dirty="0"/>
              <a:t>CEO &amp; CIOs Top Priority: Digital Transformation (2019)</a:t>
            </a:r>
          </a:p>
        </p:txBody>
      </p:sp>
      <p:pic>
        <p:nvPicPr>
          <p:cNvPr id="5" name="Content Placeholder 4">
            <a:extLst>
              <a:ext uri="{FF2B5EF4-FFF2-40B4-BE49-F238E27FC236}">
                <a16:creationId xmlns:a16="http://schemas.microsoft.com/office/drawing/2014/main" id="{BC6E98E7-B7B2-3243-A2CA-74926479CFF0}"/>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val="0"/>
              </a:ext>
            </a:extLst>
          </a:blip>
          <a:srcRect/>
          <a:stretch/>
        </p:blipFill>
        <p:spPr>
          <a:xfrm>
            <a:off x="891502" y="1262742"/>
            <a:ext cx="10012697" cy="4760631"/>
          </a:xfrm>
          <a:prstGeom prst="rect">
            <a:avLst/>
          </a:prstGeom>
          <a:ln>
            <a:noFill/>
          </a:ln>
        </p:spPr>
      </p:pic>
      <p:sp>
        <p:nvSpPr>
          <p:cNvPr id="7" name="Footer Placeholder 6">
            <a:extLst>
              <a:ext uri="{FF2B5EF4-FFF2-40B4-BE49-F238E27FC236}">
                <a16:creationId xmlns:a16="http://schemas.microsoft.com/office/drawing/2014/main" id="{DAED2D4C-B7E6-4D6C-B587-8D4D5EA5F18E}"/>
              </a:ext>
            </a:extLst>
          </p:cNvPr>
          <p:cNvSpPr>
            <a:spLocks noGrp="1"/>
          </p:cNvSpPr>
          <p:nvPr>
            <p:ph type="ftr" sz="quarter" idx="11"/>
          </p:nvPr>
        </p:nvSpPr>
        <p:spPr/>
        <p:txBody>
          <a:bodyPr/>
          <a:lstStyle/>
          <a:p>
            <a:r>
              <a:rPr lang="en-US"/>
              <a:t>PTIS | Confidential &amp; Proprietary</a:t>
            </a:r>
            <a:endParaRPr lang="en-US" dirty="0"/>
          </a:p>
        </p:txBody>
      </p:sp>
      <p:sp>
        <p:nvSpPr>
          <p:cNvPr id="8" name="Slide Number Placeholder 7">
            <a:extLst>
              <a:ext uri="{FF2B5EF4-FFF2-40B4-BE49-F238E27FC236}">
                <a16:creationId xmlns:a16="http://schemas.microsoft.com/office/drawing/2014/main" id="{EABB07B9-CBA2-420E-877B-9D094F4AD4A5}"/>
              </a:ext>
            </a:extLst>
          </p:cNvPr>
          <p:cNvSpPr>
            <a:spLocks noGrp="1"/>
          </p:cNvSpPr>
          <p:nvPr>
            <p:ph type="sldNum" sz="quarter" idx="12"/>
          </p:nvPr>
        </p:nvSpPr>
        <p:spPr/>
        <p:txBody>
          <a:bodyPr/>
          <a:lstStyle/>
          <a:p>
            <a:fld id="{60387257-F602-472E-8322-7F0C0805D020}" type="slidenum">
              <a:rPr lang="en-US" smtClean="0"/>
              <a:t>17</a:t>
            </a:fld>
            <a:endParaRPr lang="en-US"/>
          </a:p>
        </p:txBody>
      </p:sp>
    </p:spTree>
    <p:extLst>
      <p:ext uri="{BB962C8B-B14F-4D97-AF65-F5344CB8AC3E}">
        <p14:creationId xmlns:p14="http://schemas.microsoft.com/office/powerpoint/2010/main" val="93740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46FB-3F56-1E49-A826-F99A6E6063FC}"/>
              </a:ext>
            </a:extLst>
          </p:cNvPr>
          <p:cNvSpPr>
            <a:spLocks noGrp="1"/>
          </p:cNvSpPr>
          <p:nvPr>
            <p:ph type="title"/>
          </p:nvPr>
        </p:nvSpPr>
        <p:spPr/>
        <p:txBody>
          <a:bodyPr>
            <a:normAutofit/>
          </a:bodyPr>
          <a:lstStyle/>
          <a:p>
            <a:r>
              <a:rPr lang="en-US" dirty="0"/>
              <a:t>CEO &amp; CIOs Top Priority: Digital Transformation (2019)</a:t>
            </a:r>
          </a:p>
        </p:txBody>
      </p:sp>
      <p:pic>
        <p:nvPicPr>
          <p:cNvPr id="6" name="Content Placeholder 5">
            <a:extLst>
              <a:ext uri="{FF2B5EF4-FFF2-40B4-BE49-F238E27FC236}">
                <a16:creationId xmlns:a16="http://schemas.microsoft.com/office/drawing/2014/main" id="{9FEEAEA9-18F9-6B4B-8329-F827DAF0DE83}"/>
              </a:ext>
            </a:extLst>
          </p:cNvPr>
          <p:cNvPicPr>
            <a:picLocks noGrp="1" noChangeAspect="1"/>
          </p:cNvPicPr>
          <p:nvPr>
            <p:ph idx="4294967295"/>
          </p:nvPr>
        </p:nvPicPr>
        <p:blipFill>
          <a:blip r:embed="rId2" cstate="email">
            <a:extLst>
              <a:ext uri="{28A0092B-C50C-407E-A947-70E740481C1C}">
                <a14:useLocalDpi xmlns:a14="http://schemas.microsoft.com/office/drawing/2010/main" val="0"/>
              </a:ext>
            </a:extLst>
          </a:blip>
          <a:stretch>
            <a:fillRect/>
          </a:stretch>
        </p:blipFill>
        <p:spPr>
          <a:xfrm>
            <a:off x="1747190" y="868680"/>
            <a:ext cx="9125510" cy="5120640"/>
          </a:xfrm>
          <a:prstGeom prst="rect">
            <a:avLst/>
          </a:prstGeom>
          <a:solidFill>
            <a:schemeClr val="accent2">
              <a:lumMod val="40000"/>
              <a:lumOff val="60000"/>
            </a:schemeClr>
          </a:solidFill>
          <a:ln>
            <a:noFill/>
          </a:ln>
        </p:spPr>
      </p:pic>
      <p:sp>
        <p:nvSpPr>
          <p:cNvPr id="7" name="Footer Placeholder 6">
            <a:extLst>
              <a:ext uri="{FF2B5EF4-FFF2-40B4-BE49-F238E27FC236}">
                <a16:creationId xmlns:a16="http://schemas.microsoft.com/office/drawing/2014/main" id="{192D4831-9620-4AC8-BA2F-8FCE7B11EAAB}"/>
              </a:ext>
            </a:extLst>
          </p:cNvPr>
          <p:cNvSpPr>
            <a:spLocks noGrp="1"/>
          </p:cNvSpPr>
          <p:nvPr>
            <p:ph type="ftr" sz="quarter" idx="11"/>
          </p:nvPr>
        </p:nvSpPr>
        <p:spPr/>
        <p:txBody>
          <a:bodyPr/>
          <a:lstStyle/>
          <a:p>
            <a:r>
              <a:rPr lang="en-US"/>
              <a:t>PTIS | Confidential &amp; Proprietary</a:t>
            </a:r>
            <a:endParaRPr lang="en-US" dirty="0"/>
          </a:p>
        </p:txBody>
      </p:sp>
      <p:sp>
        <p:nvSpPr>
          <p:cNvPr id="8" name="Slide Number Placeholder 7">
            <a:extLst>
              <a:ext uri="{FF2B5EF4-FFF2-40B4-BE49-F238E27FC236}">
                <a16:creationId xmlns:a16="http://schemas.microsoft.com/office/drawing/2014/main" id="{3F7FEDD2-E477-4F6C-97FD-50AAA837AA02}"/>
              </a:ext>
            </a:extLst>
          </p:cNvPr>
          <p:cNvSpPr>
            <a:spLocks noGrp="1"/>
          </p:cNvSpPr>
          <p:nvPr>
            <p:ph type="sldNum" sz="quarter" idx="12"/>
          </p:nvPr>
        </p:nvSpPr>
        <p:spPr/>
        <p:txBody>
          <a:bodyPr/>
          <a:lstStyle/>
          <a:p>
            <a:fld id="{60387257-F602-472E-8322-7F0C0805D020}" type="slidenum">
              <a:rPr lang="en-US" smtClean="0"/>
              <a:t>18</a:t>
            </a:fld>
            <a:endParaRPr lang="en-US"/>
          </a:p>
        </p:txBody>
      </p:sp>
    </p:spTree>
    <p:extLst>
      <p:ext uri="{BB962C8B-B14F-4D97-AF65-F5344CB8AC3E}">
        <p14:creationId xmlns:p14="http://schemas.microsoft.com/office/powerpoint/2010/main" val="158983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0424C-7276-5346-BB9C-12BC3E383AF3}"/>
              </a:ext>
            </a:extLst>
          </p:cNvPr>
          <p:cNvSpPr>
            <a:spLocks noGrp="1"/>
          </p:cNvSpPr>
          <p:nvPr>
            <p:ph type="title"/>
          </p:nvPr>
        </p:nvSpPr>
        <p:spPr/>
        <p:txBody>
          <a:bodyPr>
            <a:normAutofit/>
          </a:bodyPr>
          <a:lstStyle/>
          <a:p>
            <a:r>
              <a:rPr lang="en-US" dirty="0"/>
              <a:t>CEO &amp; CIOs Top Priority: Digital Transformation (2019)</a:t>
            </a:r>
          </a:p>
        </p:txBody>
      </p:sp>
      <p:pic>
        <p:nvPicPr>
          <p:cNvPr id="5" name="Content Placeholder 4">
            <a:extLst>
              <a:ext uri="{FF2B5EF4-FFF2-40B4-BE49-F238E27FC236}">
                <a16:creationId xmlns:a16="http://schemas.microsoft.com/office/drawing/2014/main" id="{50984283-FBEE-9B4C-8DE1-8E0296BEFF2A}"/>
              </a:ext>
            </a:extLst>
          </p:cNvPr>
          <p:cNvPicPr>
            <a:picLocks noGrp="1" noChangeAspect="1"/>
          </p:cNvPicPr>
          <p:nvPr>
            <p:ph idx="4294967295"/>
          </p:nvPr>
        </p:nvPicPr>
        <p:blipFill>
          <a:blip r:embed="rId3" cstate="email">
            <a:extLst>
              <a:ext uri="{28A0092B-C50C-407E-A947-70E740481C1C}">
                <a14:useLocalDpi xmlns:a14="http://schemas.microsoft.com/office/drawing/2010/main" val="0"/>
              </a:ext>
            </a:extLst>
          </a:blip>
          <a:stretch>
            <a:fillRect/>
          </a:stretch>
        </p:blipFill>
        <p:spPr>
          <a:xfrm>
            <a:off x="1813690" y="868680"/>
            <a:ext cx="9106022" cy="5120640"/>
          </a:xfrm>
          <a:prstGeom prst="rect">
            <a:avLst/>
          </a:prstGeom>
          <a:ln>
            <a:noFill/>
          </a:ln>
          <a:effectLst>
            <a:softEdge rad="112500"/>
          </a:effectLst>
        </p:spPr>
      </p:pic>
      <p:sp>
        <p:nvSpPr>
          <p:cNvPr id="7" name="Footer Placeholder 6">
            <a:extLst>
              <a:ext uri="{FF2B5EF4-FFF2-40B4-BE49-F238E27FC236}">
                <a16:creationId xmlns:a16="http://schemas.microsoft.com/office/drawing/2014/main" id="{3E354967-7F48-4CD1-AEC0-93C55266B8D3}"/>
              </a:ext>
            </a:extLst>
          </p:cNvPr>
          <p:cNvSpPr>
            <a:spLocks noGrp="1"/>
          </p:cNvSpPr>
          <p:nvPr>
            <p:ph type="ftr" sz="quarter" idx="11"/>
          </p:nvPr>
        </p:nvSpPr>
        <p:spPr/>
        <p:txBody>
          <a:bodyPr/>
          <a:lstStyle/>
          <a:p>
            <a:r>
              <a:rPr lang="en-US"/>
              <a:t>PTIS | Confidential &amp; Proprietary</a:t>
            </a:r>
            <a:endParaRPr lang="en-US" dirty="0"/>
          </a:p>
        </p:txBody>
      </p:sp>
      <p:sp>
        <p:nvSpPr>
          <p:cNvPr id="8" name="Slide Number Placeholder 7">
            <a:extLst>
              <a:ext uri="{FF2B5EF4-FFF2-40B4-BE49-F238E27FC236}">
                <a16:creationId xmlns:a16="http://schemas.microsoft.com/office/drawing/2014/main" id="{F05F144E-5A65-4AC4-82D5-ABFDC69B8539}"/>
              </a:ext>
            </a:extLst>
          </p:cNvPr>
          <p:cNvSpPr>
            <a:spLocks noGrp="1"/>
          </p:cNvSpPr>
          <p:nvPr>
            <p:ph type="sldNum" sz="quarter" idx="12"/>
          </p:nvPr>
        </p:nvSpPr>
        <p:spPr/>
        <p:txBody>
          <a:bodyPr/>
          <a:lstStyle/>
          <a:p>
            <a:fld id="{60387257-F602-472E-8322-7F0C0805D020}" type="slidenum">
              <a:rPr lang="en-US" smtClean="0"/>
              <a:t>19</a:t>
            </a:fld>
            <a:endParaRPr lang="en-US"/>
          </a:p>
        </p:txBody>
      </p:sp>
    </p:spTree>
    <p:extLst>
      <p:ext uri="{BB962C8B-B14F-4D97-AF65-F5344CB8AC3E}">
        <p14:creationId xmlns:p14="http://schemas.microsoft.com/office/powerpoint/2010/main" val="982162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30D97-40B2-CD45-B756-636E818F8C42}"/>
              </a:ext>
            </a:extLst>
          </p:cNvPr>
          <p:cNvSpPr>
            <a:spLocks noGrp="1"/>
          </p:cNvSpPr>
          <p:nvPr>
            <p:ph type="title"/>
          </p:nvPr>
        </p:nvSpPr>
        <p:spPr/>
        <p:txBody>
          <a:bodyPr vert="horz" lIns="121920" tIns="60960" rIns="121920" bIns="60960" rtlCol="0" anchor="ctr">
            <a:normAutofit/>
          </a:bodyPr>
          <a:lstStyle/>
          <a:p>
            <a:pPr defTabSz="1219170"/>
            <a:r>
              <a:rPr lang="en-US" sz="4800" dirty="0">
                <a:latin typeface="+mj-lt"/>
                <a:cs typeface="+mj-cs"/>
              </a:rPr>
              <a:t>Agenda</a:t>
            </a:r>
          </a:p>
        </p:txBody>
      </p:sp>
      <p:sp>
        <p:nvSpPr>
          <p:cNvPr id="4" name="Slide Number Placeholder 3">
            <a:extLst>
              <a:ext uri="{FF2B5EF4-FFF2-40B4-BE49-F238E27FC236}">
                <a16:creationId xmlns:a16="http://schemas.microsoft.com/office/drawing/2014/main" id="{60FAA09C-3B12-3F47-A2A8-E7EE96B5A50E}"/>
              </a:ext>
            </a:extLst>
          </p:cNvPr>
          <p:cNvSpPr>
            <a:spLocks noGrp="1"/>
          </p:cNvSpPr>
          <p:nvPr>
            <p:ph type="sldNum" sz="quarter" idx="12"/>
          </p:nvPr>
        </p:nvSpPr>
        <p:spPr/>
        <p:txBody>
          <a:bodyPr vert="horz" wrap="square" lIns="121920" tIns="60960" rIns="121920" bIns="60960" rtlCol="0" anchor="ctr">
            <a:normAutofit fontScale="55000" lnSpcReduction="20000"/>
          </a:bodyPr>
          <a:lstStyle/>
          <a:p>
            <a:pPr defTabSz="1219170">
              <a:lnSpc>
                <a:spcPct val="90000"/>
              </a:lnSpc>
              <a:spcAft>
                <a:spcPts val="800"/>
              </a:spcAft>
              <a:defRPr/>
            </a:pPr>
            <a:fld id="{40499CAF-4E4B-6745-A0F9-EF4A1CC74AD8}" type="slidenum">
              <a:rPr lang="en-US" sz="1600">
                <a:solidFill>
                  <a:schemeClr val="bg1">
                    <a:lumMod val="50000"/>
                  </a:schemeClr>
                </a:solidFill>
              </a:rPr>
              <a:pPr defTabSz="1219170">
                <a:lnSpc>
                  <a:spcPct val="90000"/>
                </a:lnSpc>
                <a:spcAft>
                  <a:spcPts val="800"/>
                </a:spcAft>
                <a:defRPr/>
              </a:pPr>
              <a:t>2</a:t>
            </a:fld>
            <a:endParaRPr lang="en-US" sz="1600">
              <a:solidFill>
                <a:schemeClr val="bg1">
                  <a:lumMod val="50000"/>
                </a:schemeClr>
              </a:solidFill>
            </a:endParaRPr>
          </a:p>
        </p:txBody>
      </p:sp>
      <p:graphicFrame>
        <p:nvGraphicFramePr>
          <p:cNvPr id="7" name="Table 6">
            <a:extLst>
              <a:ext uri="{FF2B5EF4-FFF2-40B4-BE49-F238E27FC236}">
                <a16:creationId xmlns:a16="http://schemas.microsoft.com/office/drawing/2014/main" id="{8CB5B5E8-33CC-40D1-98B4-E30FEC463A8C}"/>
              </a:ext>
            </a:extLst>
          </p:cNvPr>
          <p:cNvGraphicFramePr>
            <a:graphicFrameLocks noGrp="1"/>
          </p:cNvGraphicFramePr>
          <p:nvPr>
            <p:extLst>
              <p:ext uri="{D42A27DB-BD31-4B8C-83A1-F6EECF244321}">
                <p14:modId xmlns:p14="http://schemas.microsoft.com/office/powerpoint/2010/main" val="251229632"/>
              </p:ext>
            </p:extLst>
          </p:nvPr>
        </p:nvGraphicFramePr>
        <p:xfrm>
          <a:off x="4560771" y="817878"/>
          <a:ext cx="6999171" cy="4577715"/>
        </p:xfrm>
        <a:graphic>
          <a:graphicData uri="http://schemas.openxmlformats.org/drawingml/2006/table">
            <a:tbl>
              <a:tblPr>
                <a:tableStyleId>{5C22544A-7EE6-4342-B048-85BDC9FD1C3A}</a:tableStyleId>
              </a:tblPr>
              <a:tblGrid>
                <a:gridCol w="6999171">
                  <a:extLst>
                    <a:ext uri="{9D8B030D-6E8A-4147-A177-3AD203B41FA5}">
                      <a16:colId xmlns:a16="http://schemas.microsoft.com/office/drawing/2014/main" val="125775754"/>
                    </a:ext>
                  </a:extLst>
                </a:gridCol>
              </a:tblGrid>
              <a:tr h="732663">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sz="2400" dirty="0"/>
                        <a:t>Introduction</a:t>
                      </a:r>
                    </a:p>
                  </a:txBody>
                  <a:tcPr marT="91440" marB="91440" anchor="ctr">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4826606"/>
                  </a:ext>
                </a:extLst>
              </a:tr>
              <a:tr h="583059">
                <a:tc>
                  <a:txBody>
                    <a:bodyPr/>
                    <a:lstStyle/>
                    <a:p>
                      <a:pPr marL="342900" indent="-342900">
                        <a:buClr>
                          <a:schemeClr val="accent2"/>
                        </a:buClr>
                        <a:buFont typeface="Wingdings" panose="05000000000000000000" pitchFamily="2" charset="2"/>
                        <a:buChar char=""/>
                      </a:pPr>
                      <a:r>
                        <a:rPr lang="en-US" sz="2400" dirty="0"/>
                        <a:t>Start with the End in Mind ‒ The Future of Packaging</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63198345"/>
                  </a:ext>
                </a:extLst>
              </a:tr>
              <a:tr h="732663">
                <a:tc>
                  <a:txBody>
                    <a:bodyPr/>
                    <a:lstStyle/>
                    <a:p>
                      <a:pPr marL="342900" indent="-342900">
                        <a:buClr>
                          <a:schemeClr val="accent2"/>
                        </a:buClr>
                        <a:buFont typeface="Wingdings" panose="05000000000000000000" pitchFamily="2" charset="2"/>
                        <a:buChar char=""/>
                      </a:pPr>
                      <a:r>
                        <a:rPr lang="en-US" sz="2400" dirty="0"/>
                        <a:t>2019 Trends and Predictions</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41624705"/>
                  </a:ext>
                </a:extLst>
              </a:tr>
              <a:tr h="732663">
                <a:tc>
                  <a:txBody>
                    <a:bodyPr/>
                    <a:lstStyle/>
                    <a:p>
                      <a:pPr marL="342900" indent="-342900">
                        <a:buClr>
                          <a:schemeClr val="accent2"/>
                        </a:buClr>
                        <a:buFont typeface="Wingdings" panose="05000000000000000000" pitchFamily="2" charset="2"/>
                        <a:buChar char=""/>
                      </a:pPr>
                      <a:r>
                        <a:rPr lang="en-US" sz="2400" dirty="0"/>
                        <a:t>What it Means for (Paperboard) Packaging</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19935361"/>
                  </a:ext>
                </a:extLst>
              </a:tr>
              <a:tr h="732663">
                <a:tc>
                  <a:txBody>
                    <a:bodyPr/>
                    <a:lstStyle/>
                    <a:p>
                      <a:pPr marL="342900" indent="-342900">
                        <a:buClr>
                          <a:schemeClr val="accent2"/>
                        </a:buClr>
                        <a:buFont typeface="Wingdings" panose="05000000000000000000" pitchFamily="2" charset="2"/>
                        <a:buChar char=""/>
                      </a:pPr>
                      <a:r>
                        <a:rPr lang="en-US" sz="2400" dirty="0" err="1"/>
                        <a:t>IIoT</a:t>
                      </a:r>
                      <a:r>
                        <a:rPr lang="en-US" sz="2400" dirty="0"/>
                        <a:t>, Industry 4.0 Results</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15983582"/>
                  </a:ext>
                </a:extLst>
              </a:tr>
              <a:tr h="732663">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sz="2400" dirty="0"/>
                        <a:t>Key Takeaways</a:t>
                      </a:r>
                    </a:p>
                  </a:txBody>
                  <a:tcPr marT="91440" marB="91440" anchor="ctr">
                    <a:lnT w="9525"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940371566"/>
                  </a:ext>
                </a:extLst>
              </a:tr>
            </a:tbl>
          </a:graphicData>
        </a:graphic>
      </p:graphicFrame>
      <p:pic>
        <p:nvPicPr>
          <p:cNvPr id="8" name="Picture 7">
            <a:extLst>
              <a:ext uri="{FF2B5EF4-FFF2-40B4-BE49-F238E27FC236}">
                <a16:creationId xmlns:a16="http://schemas.microsoft.com/office/drawing/2014/main" id="{E87CAF32-B86C-CD4B-9DE6-9F3BA7F7FDE9}"/>
              </a:ext>
            </a:extLst>
          </p:cNvPr>
          <p:cNvPicPr>
            <a:picLocks noChangeAspect="1"/>
          </p:cNvPicPr>
          <p:nvPr/>
        </p:nvPicPr>
        <p:blipFill>
          <a:blip r:embed="rId3"/>
          <a:stretch>
            <a:fillRect/>
          </a:stretch>
        </p:blipFill>
        <p:spPr>
          <a:xfrm>
            <a:off x="530940" y="2447890"/>
            <a:ext cx="2569497" cy="922118"/>
          </a:xfrm>
          <a:prstGeom prst="rect">
            <a:avLst/>
          </a:prstGeom>
        </p:spPr>
      </p:pic>
    </p:spTree>
    <p:extLst>
      <p:ext uri="{BB962C8B-B14F-4D97-AF65-F5344CB8AC3E}">
        <p14:creationId xmlns:p14="http://schemas.microsoft.com/office/powerpoint/2010/main" val="16816756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1503-C18D-8D46-80AF-EBA96F654583}"/>
              </a:ext>
            </a:extLst>
          </p:cNvPr>
          <p:cNvSpPr>
            <a:spLocks noGrp="1"/>
          </p:cNvSpPr>
          <p:nvPr>
            <p:ph type="title"/>
          </p:nvPr>
        </p:nvSpPr>
        <p:spPr/>
        <p:txBody>
          <a:bodyPr>
            <a:normAutofit/>
          </a:bodyPr>
          <a:lstStyle/>
          <a:p>
            <a:r>
              <a:rPr lang="en-US" dirty="0"/>
              <a:t>CEO &amp; CIOs Top Priority: Digital Transformation (2019)</a:t>
            </a:r>
          </a:p>
        </p:txBody>
      </p:sp>
      <p:pic>
        <p:nvPicPr>
          <p:cNvPr id="5" name="Content Placeholder 4">
            <a:extLst>
              <a:ext uri="{FF2B5EF4-FFF2-40B4-BE49-F238E27FC236}">
                <a16:creationId xmlns:a16="http://schemas.microsoft.com/office/drawing/2014/main" id="{EFE117CA-25CE-A94F-8BD0-3430788F62F6}"/>
              </a:ext>
            </a:extLst>
          </p:cNvPr>
          <p:cNvPicPr>
            <a:picLocks noGrp="1" noChangeAspect="1"/>
          </p:cNvPicPr>
          <p:nvPr>
            <p:ph idx="4294967295"/>
          </p:nvPr>
        </p:nvPicPr>
        <p:blipFill>
          <a:blip r:embed="rId2" cstate="email">
            <a:extLst>
              <a:ext uri="{28A0092B-C50C-407E-A947-70E740481C1C}">
                <a14:useLocalDpi xmlns:a14="http://schemas.microsoft.com/office/drawing/2010/main" val="0"/>
              </a:ext>
            </a:extLst>
          </a:blip>
          <a:stretch>
            <a:fillRect/>
          </a:stretch>
        </p:blipFill>
        <p:spPr>
          <a:xfrm>
            <a:off x="1813690" y="868680"/>
            <a:ext cx="9124704" cy="5120640"/>
          </a:xfrm>
          <a:prstGeom prst="rect">
            <a:avLst/>
          </a:prstGeom>
          <a:ln>
            <a:noFill/>
          </a:ln>
          <a:effectLst>
            <a:softEdge rad="112500"/>
          </a:effectLst>
        </p:spPr>
      </p:pic>
      <p:sp>
        <p:nvSpPr>
          <p:cNvPr id="7" name="Footer Placeholder 6">
            <a:extLst>
              <a:ext uri="{FF2B5EF4-FFF2-40B4-BE49-F238E27FC236}">
                <a16:creationId xmlns:a16="http://schemas.microsoft.com/office/drawing/2014/main" id="{9AF0A679-5C1B-4AF1-8967-2CBDE1118136}"/>
              </a:ext>
            </a:extLst>
          </p:cNvPr>
          <p:cNvSpPr>
            <a:spLocks noGrp="1"/>
          </p:cNvSpPr>
          <p:nvPr>
            <p:ph type="ftr" sz="quarter" idx="11"/>
          </p:nvPr>
        </p:nvSpPr>
        <p:spPr/>
        <p:txBody>
          <a:bodyPr/>
          <a:lstStyle/>
          <a:p>
            <a:r>
              <a:rPr lang="en-US"/>
              <a:t>PTIS | Confidential &amp; Proprietary</a:t>
            </a:r>
            <a:endParaRPr lang="en-US" dirty="0"/>
          </a:p>
        </p:txBody>
      </p:sp>
      <p:sp>
        <p:nvSpPr>
          <p:cNvPr id="8" name="Slide Number Placeholder 7">
            <a:extLst>
              <a:ext uri="{FF2B5EF4-FFF2-40B4-BE49-F238E27FC236}">
                <a16:creationId xmlns:a16="http://schemas.microsoft.com/office/drawing/2014/main" id="{959F2B3F-8C69-4FB7-87FD-75D5AB9073BB}"/>
              </a:ext>
            </a:extLst>
          </p:cNvPr>
          <p:cNvSpPr>
            <a:spLocks noGrp="1"/>
          </p:cNvSpPr>
          <p:nvPr>
            <p:ph type="sldNum" sz="quarter" idx="12"/>
          </p:nvPr>
        </p:nvSpPr>
        <p:spPr/>
        <p:txBody>
          <a:bodyPr/>
          <a:lstStyle/>
          <a:p>
            <a:fld id="{60387257-F602-472E-8322-7F0C0805D020}" type="slidenum">
              <a:rPr lang="en-US" smtClean="0"/>
              <a:t>20</a:t>
            </a:fld>
            <a:endParaRPr lang="en-US"/>
          </a:p>
        </p:txBody>
      </p:sp>
    </p:spTree>
    <p:extLst>
      <p:ext uri="{BB962C8B-B14F-4D97-AF65-F5344CB8AC3E}">
        <p14:creationId xmlns:p14="http://schemas.microsoft.com/office/powerpoint/2010/main" val="604978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3FC22-5C49-4ABE-9368-EBB1EE2486BE}"/>
              </a:ext>
            </a:extLst>
          </p:cNvPr>
          <p:cNvSpPr>
            <a:spLocks noGrp="1"/>
          </p:cNvSpPr>
          <p:nvPr>
            <p:ph type="title"/>
          </p:nvPr>
        </p:nvSpPr>
        <p:spPr/>
        <p:txBody>
          <a:bodyPr/>
          <a:lstStyle/>
          <a:p>
            <a:r>
              <a:rPr lang="en-US" dirty="0"/>
              <a:t>What is </a:t>
            </a:r>
            <a:r>
              <a:rPr lang="en-US" dirty="0" err="1"/>
              <a:t>IIoT</a:t>
            </a:r>
            <a:r>
              <a:rPr lang="en-US" dirty="0"/>
              <a:t>?</a:t>
            </a:r>
          </a:p>
        </p:txBody>
      </p:sp>
      <p:sp>
        <p:nvSpPr>
          <p:cNvPr id="3" name="Slide Number Placeholder 2">
            <a:extLst>
              <a:ext uri="{FF2B5EF4-FFF2-40B4-BE49-F238E27FC236}">
                <a16:creationId xmlns:a16="http://schemas.microsoft.com/office/drawing/2014/main" id="{0CFB6CEE-8B70-4032-A559-251B4AA2097B}"/>
              </a:ext>
            </a:extLst>
          </p:cNvPr>
          <p:cNvSpPr>
            <a:spLocks noGrp="1"/>
          </p:cNvSpPr>
          <p:nvPr>
            <p:ph type="sldNum" sz="quarter" idx="12"/>
          </p:nvPr>
        </p:nvSpPr>
        <p:spPr/>
        <p:txBody>
          <a:bodyPr/>
          <a:lstStyle/>
          <a:p>
            <a:fld id="{60387257-F602-472E-8322-7F0C0805D020}" type="slidenum">
              <a:rPr lang="en-US" smtClean="0"/>
              <a:t>21</a:t>
            </a:fld>
            <a:endParaRPr lang="en-US"/>
          </a:p>
        </p:txBody>
      </p:sp>
      <p:sp>
        <p:nvSpPr>
          <p:cNvPr id="4" name="Footer Placeholder 3">
            <a:extLst>
              <a:ext uri="{FF2B5EF4-FFF2-40B4-BE49-F238E27FC236}">
                <a16:creationId xmlns:a16="http://schemas.microsoft.com/office/drawing/2014/main" id="{314CB501-C281-4186-91C7-851F44244186}"/>
              </a:ext>
            </a:extLst>
          </p:cNvPr>
          <p:cNvSpPr>
            <a:spLocks noGrp="1"/>
          </p:cNvSpPr>
          <p:nvPr>
            <p:ph type="ftr" sz="quarter" idx="11"/>
          </p:nvPr>
        </p:nvSpPr>
        <p:spPr/>
        <p:txBody>
          <a:bodyPr/>
          <a:lstStyle/>
          <a:p>
            <a:r>
              <a:rPr lang="en-US"/>
              <a:t>PTIS | Confidential &amp; Proprietary</a:t>
            </a:r>
            <a:endParaRPr lang="en-US" dirty="0"/>
          </a:p>
        </p:txBody>
      </p:sp>
      <p:pic>
        <p:nvPicPr>
          <p:cNvPr id="6" name="Picture 5" descr="A screenshot of a cell phone&#10;&#10;Description automatically generated">
            <a:extLst>
              <a:ext uri="{FF2B5EF4-FFF2-40B4-BE49-F238E27FC236}">
                <a16:creationId xmlns:a16="http://schemas.microsoft.com/office/drawing/2014/main" id="{BA7B6B25-3387-41EA-B3CE-089A6F6B53D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75198" y="900087"/>
            <a:ext cx="8854310" cy="5020355"/>
          </a:xfrm>
          <a:prstGeom prst="rect">
            <a:avLst/>
          </a:prstGeom>
        </p:spPr>
      </p:pic>
      <p:sp>
        <p:nvSpPr>
          <p:cNvPr id="7" name="TextBox 6">
            <a:extLst>
              <a:ext uri="{FF2B5EF4-FFF2-40B4-BE49-F238E27FC236}">
                <a16:creationId xmlns:a16="http://schemas.microsoft.com/office/drawing/2014/main" id="{995FFA2C-234C-4985-95DF-5190E648D08B}"/>
              </a:ext>
            </a:extLst>
          </p:cNvPr>
          <p:cNvSpPr txBox="1"/>
          <p:nvPr/>
        </p:nvSpPr>
        <p:spPr>
          <a:xfrm>
            <a:off x="196501" y="6067922"/>
            <a:ext cx="1879041" cy="246221"/>
          </a:xfrm>
          <a:prstGeom prst="rect">
            <a:avLst/>
          </a:prstGeom>
          <a:noFill/>
        </p:spPr>
        <p:txBody>
          <a:bodyPr wrap="none" rtlCol="0">
            <a:spAutoFit/>
          </a:bodyPr>
          <a:lstStyle/>
          <a:p>
            <a:r>
              <a:rPr lang="en-US" sz="1000" dirty="0">
                <a:solidFill>
                  <a:schemeClr val="tx1">
                    <a:lumMod val="50000"/>
                    <a:lumOff val="50000"/>
                  </a:schemeClr>
                </a:solidFill>
              </a:rPr>
              <a:t>Source: </a:t>
            </a:r>
            <a:r>
              <a:rPr lang="en-US" sz="1000" dirty="0" err="1">
                <a:solidFill>
                  <a:schemeClr val="tx1">
                    <a:lumMod val="50000"/>
                    <a:lumOff val="50000"/>
                  </a:schemeClr>
                </a:solidFill>
              </a:rPr>
              <a:t>Wildnet</a:t>
            </a:r>
            <a:r>
              <a:rPr lang="en-US" sz="1000" dirty="0">
                <a:solidFill>
                  <a:schemeClr val="tx1">
                    <a:lumMod val="50000"/>
                    <a:lumOff val="50000"/>
                  </a:schemeClr>
                </a:solidFill>
              </a:rPr>
              <a:t> Technologies</a:t>
            </a:r>
          </a:p>
        </p:txBody>
      </p:sp>
    </p:spTree>
    <p:extLst>
      <p:ext uri="{BB962C8B-B14F-4D97-AF65-F5344CB8AC3E}">
        <p14:creationId xmlns:p14="http://schemas.microsoft.com/office/powerpoint/2010/main" val="3544653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9B2B-D15D-3E49-A0A0-AFDC97BDE118}"/>
              </a:ext>
            </a:extLst>
          </p:cNvPr>
          <p:cNvSpPr>
            <a:spLocks noGrp="1"/>
          </p:cNvSpPr>
          <p:nvPr>
            <p:ph type="title"/>
          </p:nvPr>
        </p:nvSpPr>
        <p:spPr/>
        <p:txBody>
          <a:bodyPr>
            <a:normAutofit/>
          </a:bodyPr>
          <a:lstStyle/>
          <a:p>
            <a:r>
              <a:rPr lang="en-US" dirty="0"/>
              <a:t>Industrial IoT (</a:t>
            </a:r>
            <a:r>
              <a:rPr lang="en-US" dirty="0" err="1"/>
              <a:t>IIoT</a:t>
            </a:r>
            <a:r>
              <a:rPr lang="en-US" dirty="0"/>
              <a:t>) will influence businesses in 2019</a:t>
            </a:r>
          </a:p>
        </p:txBody>
      </p:sp>
      <p:pic>
        <p:nvPicPr>
          <p:cNvPr id="5" name="Picture 4">
            <a:extLst>
              <a:ext uri="{FF2B5EF4-FFF2-40B4-BE49-F238E27FC236}">
                <a16:creationId xmlns:a16="http://schemas.microsoft.com/office/drawing/2014/main" id="{01758692-698D-C844-876B-0B6EB192452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6463340" y="1156547"/>
            <a:ext cx="5728660" cy="4505022"/>
          </a:xfrm>
          <a:prstGeom prst="rect">
            <a:avLst/>
          </a:prstGeom>
        </p:spPr>
      </p:pic>
      <p:sp>
        <p:nvSpPr>
          <p:cNvPr id="6" name="Content Placeholder 2">
            <a:extLst>
              <a:ext uri="{FF2B5EF4-FFF2-40B4-BE49-F238E27FC236}">
                <a16:creationId xmlns:a16="http://schemas.microsoft.com/office/drawing/2014/main" id="{A9A0115C-CBB7-4C44-8A9E-D898AAC09F7E}"/>
              </a:ext>
            </a:extLst>
          </p:cNvPr>
          <p:cNvSpPr txBox="1">
            <a:spLocks/>
          </p:cNvSpPr>
          <p:nvPr/>
        </p:nvSpPr>
        <p:spPr>
          <a:xfrm>
            <a:off x="229228" y="1273541"/>
            <a:ext cx="6277849" cy="4271033"/>
          </a:xfrm>
          <a:prstGeom prst="rect">
            <a:avLst/>
          </a:prstGeom>
        </p:spPr>
        <p:txBody>
          <a:bodyPr/>
          <a:lstStyle>
            <a:lvl1pPr marL="225425" indent="-225425" algn="l" defTabSz="457200" rtl="0" eaLnBrk="1" latinLnBrk="0" hangingPunct="1">
              <a:spcBef>
                <a:spcPts val="1080"/>
              </a:spcBef>
              <a:buFont typeface="Arial"/>
              <a:buChar char="•"/>
              <a:defRPr sz="2000" b="0" i="0" kern="1200">
                <a:solidFill>
                  <a:srgbClr val="000000"/>
                </a:solidFill>
                <a:latin typeface="Arial"/>
                <a:ea typeface="+mn-ea"/>
                <a:cs typeface="Arial"/>
              </a:defRPr>
            </a:lvl1pPr>
            <a:lvl2pPr marL="576263" indent="-293688" algn="l" defTabSz="457200" rtl="0" eaLnBrk="1" latinLnBrk="0" hangingPunct="1">
              <a:spcBef>
                <a:spcPct val="20000"/>
              </a:spcBef>
              <a:buFont typeface="Arial"/>
              <a:buChar char="–"/>
              <a:defRPr sz="1800" b="0" i="0" kern="1200">
                <a:solidFill>
                  <a:srgbClr val="000000"/>
                </a:solidFill>
                <a:latin typeface="Arial"/>
                <a:ea typeface="+mn-ea"/>
                <a:cs typeface="Arial"/>
              </a:defRPr>
            </a:lvl2pPr>
            <a:lvl3pPr marL="860425" indent="-234950" algn="l" defTabSz="457200" rtl="0" eaLnBrk="1" latinLnBrk="0" hangingPunct="1">
              <a:spcBef>
                <a:spcPct val="20000"/>
              </a:spcBef>
              <a:buFont typeface="Arial"/>
              <a:buChar char="•"/>
              <a:defRPr sz="1600" b="0" i="0" kern="1200">
                <a:solidFill>
                  <a:srgbClr val="000000"/>
                </a:solidFill>
                <a:latin typeface="Arial"/>
                <a:ea typeface="+mn-ea"/>
                <a:cs typeface="Arial"/>
              </a:defRPr>
            </a:lvl3pPr>
            <a:lvl4pPr marL="1201738" indent="-284163" algn="l" defTabSz="457200" rtl="0" eaLnBrk="1" latinLnBrk="0" hangingPunct="1">
              <a:spcBef>
                <a:spcPct val="20000"/>
              </a:spcBef>
              <a:buFont typeface="Arial"/>
              <a:buChar char="–"/>
              <a:defRPr sz="1400" b="0" i="0" kern="1200">
                <a:solidFill>
                  <a:srgbClr val="000000"/>
                </a:solidFill>
                <a:latin typeface="Arial"/>
                <a:ea typeface="+mn-ea"/>
                <a:cs typeface="Arial"/>
              </a:defRPr>
            </a:lvl4pPr>
            <a:lvl5pPr marL="1425575" indent="-223838" algn="l" defTabSz="457200" rtl="0" eaLnBrk="1" latinLnBrk="0" hangingPunct="1">
              <a:spcBef>
                <a:spcPct val="20000"/>
              </a:spcBef>
              <a:buFont typeface="Arial"/>
              <a:buChar char="»"/>
              <a:tabLst/>
              <a:defRPr sz="1400" b="0" i="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92100" indent="-292100">
              <a:spcBef>
                <a:spcPts val="0"/>
              </a:spcBef>
              <a:spcAft>
                <a:spcPts val="800"/>
              </a:spcAft>
              <a:buClr>
                <a:srgbClr val="2ABCC0"/>
              </a:buClr>
              <a:buFont typeface="Wingdings 2" panose="05020102010507070707" pitchFamily="18" charset="2"/>
              <a:buChar char="¡"/>
            </a:pPr>
            <a:r>
              <a:rPr lang="en-US" sz="2200" b="1" dirty="0"/>
              <a:t>AI intelligence to edge analytics </a:t>
            </a:r>
          </a:p>
          <a:p>
            <a:pPr marL="292100" indent="-292100">
              <a:spcBef>
                <a:spcPts val="0"/>
              </a:spcBef>
              <a:spcAft>
                <a:spcPts val="800"/>
              </a:spcAft>
              <a:buClr>
                <a:srgbClr val="2ABCC0"/>
              </a:buClr>
              <a:buFont typeface="Wingdings 2" panose="05020102010507070707" pitchFamily="18" charset="2"/>
              <a:buChar char="¡"/>
            </a:pPr>
            <a:r>
              <a:rPr lang="en-US" sz="2200" b="1" dirty="0"/>
              <a:t>Smart inventory forecasting &amp; management</a:t>
            </a:r>
          </a:p>
          <a:p>
            <a:pPr marL="292100" indent="-292100">
              <a:spcBef>
                <a:spcPts val="0"/>
              </a:spcBef>
              <a:spcAft>
                <a:spcPts val="800"/>
              </a:spcAft>
              <a:buClr>
                <a:srgbClr val="2ABCC0"/>
              </a:buClr>
              <a:buFont typeface="Wingdings 2" panose="05020102010507070707" pitchFamily="18" charset="2"/>
              <a:buChar char="¡"/>
            </a:pPr>
            <a:r>
              <a:rPr lang="en-US" sz="2200" b="1" dirty="0"/>
              <a:t>Smart production line monitoring</a:t>
            </a:r>
          </a:p>
          <a:p>
            <a:pPr marL="292100" indent="-292100">
              <a:spcBef>
                <a:spcPts val="0"/>
              </a:spcBef>
              <a:spcAft>
                <a:spcPts val="800"/>
              </a:spcAft>
              <a:buClr>
                <a:srgbClr val="2ABCC0"/>
              </a:buClr>
              <a:buFont typeface="Wingdings 2" panose="05020102010507070707" pitchFamily="18" charset="2"/>
              <a:buChar char="¡"/>
            </a:pPr>
            <a:r>
              <a:rPr lang="en-US" sz="2200" b="1" dirty="0"/>
              <a:t>Plant safety &amp; security </a:t>
            </a:r>
          </a:p>
          <a:p>
            <a:pPr marL="292100" indent="-292100">
              <a:spcBef>
                <a:spcPts val="0"/>
              </a:spcBef>
              <a:spcAft>
                <a:spcPts val="800"/>
              </a:spcAft>
              <a:buClr>
                <a:srgbClr val="2ABCC0"/>
              </a:buClr>
              <a:buFont typeface="Wingdings 2" panose="05020102010507070707" pitchFamily="18" charset="2"/>
              <a:buChar char="¡"/>
            </a:pPr>
            <a:r>
              <a:rPr lang="en-US" sz="2200" b="1" dirty="0"/>
              <a:t>Packaging optimization</a:t>
            </a:r>
          </a:p>
          <a:p>
            <a:pPr marL="292100" indent="-292100">
              <a:spcBef>
                <a:spcPts val="0"/>
              </a:spcBef>
              <a:spcAft>
                <a:spcPts val="800"/>
              </a:spcAft>
              <a:buClr>
                <a:srgbClr val="2ABCC0"/>
              </a:buClr>
              <a:buFont typeface="Wingdings 2" panose="05020102010507070707" pitchFamily="18" charset="2"/>
              <a:buChar char="¡"/>
            </a:pPr>
            <a:r>
              <a:rPr lang="en-US" sz="2200" b="1" dirty="0"/>
              <a:t>Quality control</a:t>
            </a:r>
          </a:p>
          <a:p>
            <a:pPr marL="292100" indent="-292100">
              <a:spcBef>
                <a:spcPts val="0"/>
              </a:spcBef>
              <a:spcAft>
                <a:spcPts val="800"/>
              </a:spcAft>
              <a:buClr>
                <a:srgbClr val="2ABCC0"/>
              </a:buClr>
              <a:buFont typeface="Wingdings 2" panose="05020102010507070707" pitchFamily="18" charset="2"/>
              <a:buChar char="¡"/>
            </a:pPr>
            <a:r>
              <a:rPr lang="en-US" sz="2200" b="1" dirty="0"/>
              <a:t>Connected worker &amp; wearable solutions </a:t>
            </a:r>
          </a:p>
          <a:p>
            <a:pPr marL="292100" indent="-292100">
              <a:spcBef>
                <a:spcPts val="0"/>
              </a:spcBef>
              <a:spcAft>
                <a:spcPts val="800"/>
              </a:spcAft>
              <a:buClr>
                <a:srgbClr val="2ABCC0"/>
              </a:buClr>
              <a:buFont typeface="Wingdings 2" panose="05020102010507070707" pitchFamily="18" charset="2"/>
              <a:buChar char="¡"/>
            </a:pPr>
            <a:r>
              <a:rPr lang="en-US" sz="2200" b="1" dirty="0"/>
              <a:t>Smart fleet tracking </a:t>
            </a:r>
          </a:p>
          <a:p>
            <a:pPr marL="292100" indent="-292100">
              <a:spcBef>
                <a:spcPts val="0"/>
              </a:spcBef>
              <a:spcAft>
                <a:spcPts val="800"/>
              </a:spcAft>
              <a:buClr>
                <a:srgbClr val="2ABCC0"/>
              </a:buClr>
              <a:buFont typeface="Wingdings 2" panose="05020102010507070707" pitchFamily="18" charset="2"/>
              <a:buChar char="¡"/>
            </a:pPr>
            <a:r>
              <a:rPr lang="en-US" sz="2200" b="1" dirty="0"/>
              <a:t>Energy consumption optimization</a:t>
            </a:r>
          </a:p>
          <a:p>
            <a:pPr marL="292100" indent="-292100">
              <a:spcBef>
                <a:spcPts val="0"/>
              </a:spcBef>
              <a:spcAft>
                <a:spcPts val="800"/>
              </a:spcAft>
              <a:buClr>
                <a:srgbClr val="2ABCC0"/>
              </a:buClr>
              <a:buFont typeface="Wingdings 2" panose="05020102010507070707" pitchFamily="18" charset="2"/>
              <a:buChar char="¡"/>
            </a:pPr>
            <a:r>
              <a:rPr lang="en-US" sz="2200" b="1" dirty="0"/>
              <a:t>Logistics &amp; supply chain optimization</a:t>
            </a:r>
          </a:p>
        </p:txBody>
      </p:sp>
      <p:sp>
        <p:nvSpPr>
          <p:cNvPr id="9" name="TextBox 8">
            <a:extLst>
              <a:ext uri="{FF2B5EF4-FFF2-40B4-BE49-F238E27FC236}">
                <a16:creationId xmlns:a16="http://schemas.microsoft.com/office/drawing/2014/main" id="{92375102-07C1-D74D-9562-AFB16A84A254}"/>
              </a:ext>
            </a:extLst>
          </p:cNvPr>
          <p:cNvSpPr txBox="1"/>
          <p:nvPr/>
        </p:nvSpPr>
        <p:spPr>
          <a:xfrm>
            <a:off x="196501" y="6097346"/>
            <a:ext cx="8647288" cy="400110"/>
          </a:xfrm>
          <a:prstGeom prst="rect">
            <a:avLst/>
          </a:prstGeom>
          <a:noFill/>
        </p:spPr>
        <p:txBody>
          <a:bodyPr wrap="square" rtlCol="0">
            <a:spAutoFit/>
          </a:bodyPr>
          <a:lstStyle/>
          <a:p>
            <a:r>
              <a:rPr lang="en-US" sz="1000" dirty="0">
                <a:solidFill>
                  <a:schemeClr val="tx1">
                    <a:lumMod val="50000"/>
                    <a:lumOff val="50000"/>
                  </a:schemeClr>
                </a:solidFill>
              </a:rPr>
              <a:t>Source: https://</a:t>
            </a:r>
            <a:r>
              <a:rPr lang="en-US" sz="1000" dirty="0" err="1">
                <a:solidFill>
                  <a:schemeClr val="tx1">
                    <a:lumMod val="50000"/>
                    <a:lumOff val="50000"/>
                  </a:schemeClr>
                </a:solidFill>
              </a:rPr>
              <a:t>www.softwebsolutions.com</a:t>
            </a:r>
            <a:r>
              <a:rPr lang="en-US" sz="1000" dirty="0">
                <a:solidFill>
                  <a:schemeClr val="tx1">
                    <a:lumMod val="50000"/>
                    <a:lumOff val="50000"/>
                  </a:schemeClr>
                </a:solidFill>
              </a:rPr>
              <a:t>/resources/industrial-IoT-in-2019.html</a:t>
            </a:r>
          </a:p>
          <a:p>
            <a:endParaRPr lang="en-US" sz="1000" dirty="0">
              <a:solidFill>
                <a:schemeClr val="tx1">
                  <a:lumMod val="50000"/>
                  <a:lumOff val="50000"/>
                </a:schemeClr>
              </a:solidFill>
            </a:endParaRPr>
          </a:p>
        </p:txBody>
      </p:sp>
      <p:sp>
        <p:nvSpPr>
          <p:cNvPr id="8" name="Footer Placeholder 7">
            <a:extLst>
              <a:ext uri="{FF2B5EF4-FFF2-40B4-BE49-F238E27FC236}">
                <a16:creationId xmlns:a16="http://schemas.microsoft.com/office/drawing/2014/main" id="{9B11420E-E65B-4784-AC12-80F6837A625B}"/>
              </a:ext>
            </a:extLst>
          </p:cNvPr>
          <p:cNvSpPr>
            <a:spLocks noGrp="1"/>
          </p:cNvSpPr>
          <p:nvPr>
            <p:ph type="ftr" sz="quarter" idx="11"/>
          </p:nvPr>
        </p:nvSpPr>
        <p:spPr/>
        <p:txBody>
          <a:bodyPr/>
          <a:lstStyle/>
          <a:p>
            <a:r>
              <a:rPr lang="en-US"/>
              <a:t>PTIS | Confidential &amp; Proprietary</a:t>
            </a:r>
            <a:endParaRPr lang="en-US" dirty="0"/>
          </a:p>
        </p:txBody>
      </p:sp>
      <p:sp>
        <p:nvSpPr>
          <p:cNvPr id="10" name="Slide Number Placeholder 9">
            <a:extLst>
              <a:ext uri="{FF2B5EF4-FFF2-40B4-BE49-F238E27FC236}">
                <a16:creationId xmlns:a16="http://schemas.microsoft.com/office/drawing/2014/main" id="{9B573555-1FFF-4B72-9F5B-F72DAD0A679F}"/>
              </a:ext>
            </a:extLst>
          </p:cNvPr>
          <p:cNvSpPr>
            <a:spLocks noGrp="1"/>
          </p:cNvSpPr>
          <p:nvPr>
            <p:ph type="sldNum" sz="quarter" idx="12"/>
          </p:nvPr>
        </p:nvSpPr>
        <p:spPr/>
        <p:txBody>
          <a:bodyPr/>
          <a:lstStyle/>
          <a:p>
            <a:fld id="{60387257-F602-472E-8322-7F0C0805D020}" type="slidenum">
              <a:rPr lang="en-US" smtClean="0"/>
              <a:t>22</a:t>
            </a:fld>
            <a:endParaRPr lang="en-US"/>
          </a:p>
        </p:txBody>
      </p:sp>
    </p:spTree>
    <p:extLst>
      <p:ext uri="{BB962C8B-B14F-4D97-AF65-F5344CB8AC3E}">
        <p14:creationId xmlns:p14="http://schemas.microsoft.com/office/powerpoint/2010/main" val="2358552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30D97-40B2-CD45-B756-636E818F8C42}"/>
              </a:ext>
            </a:extLst>
          </p:cNvPr>
          <p:cNvSpPr>
            <a:spLocks noGrp="1"/>
          </p:cNvSpPr>
          <p:nvPr>
            <p:ph type="title"/>
          </p:nvPr>
        </p:nvSpPr>
        <p:spPr/>
        <p:txBody>
          <a:bodyPr vert="horz" lIns="121920" tIns="60960" rIns="121920" bIns="60960" rtlCol="0" anchor="ctr">
            <a:normAutofit/>
          </a:bodyPr>
          <a:lstStyle/>
          <a:p>
            <a:pPr defTabSz="1219170"/>
            <a:r>
              <a:rPr lang="en-US" sz="4800" dirty="0">
                <a:latin typeface="+mj-lt"/>
                <a:cs typeface="+mj-cs"/>
              </a:rPr>
              <a:t>Agenda</a:t>
            </a:r>
          </a:p>
        </p:txBody>
      </p:sp>
      <p:sp>
        <p:nvSpPr>
          <p:cNvPr id="4" name="Slide Number Placeholder 3">
            <a:extLst>
              <a:ext uri="{FF2B5EF4-FFF2-40B4-BE49-F238E27FC236}">
                <a16:creationId xmlns:a16="http://schemas.microsoft.com/office/drawing/2014/main" id="{60FAA09C-3B12-3F47-A2A8-E7EE96B5A50E}"/>
              </a:ext>
            </a:extLst>
          </p:cNvPr>
          <p:cNvSpPr>
            <a:spLocks noGrp="1"/>
          </p:cNvSpPr>
          <p:nvPr>
            <p:ph type="sldNum" sz="quarter" idx="12"/>
          </p:nvPr>
        </p:nvSpPr>
        <p:spPr/>
        <p:txBody>
          <a:bodyPr vert="horz" wrap="square" lIns="121920" tIns="60960" rIns="121920" bIns="60960" rtlCol="0" anchor="ctr">
            <a:normAutofit fontScale="55000" lnSpcReduction="20000"/>
          </a:bodyPr>
          <a:lstStyle/>
          <a:p>
            <a:pPr defTabSz="1219170">
              <a:lnSpc>
                <a:spcPct val="90000"/>
              </a:lnSpc>
              <a:spcAft>
                <a:spcPts val="800"/>
              </a:spcAft>
              <a:defRPr/>
            </a:pPr>
            <a:fld id="{40499CAF-4E4B-6745-A0F9-EF4A1CC74AD8}" type="slidenum">
              <a:rPr lang="en-US" sz="1600">
                <a:solidFill>
                  <a:schemeClr val="bg1">
                    <a:lumMod val="50000"/>
                  </a:schemeClr>
                </a:solidFill>
              </a:rPr>
              <a:pPr defTabSz="1219170">
                <a:lnSpc>
                  <a:spcPct val="90000"/>
                </a:lnSpc>
                <a:spcAft>
                  <a:spcPts val="800"/>
                </a:spcAft>
                <a:defRPr/>
              </a:pPr>
              <a:t>23</a:t>
            </a:fld>
            <a:endParaRPr lang="en-US" sz="1600">
              <a:solidFill>
                <a:schemeClr val="bg1">
                  <a:lumMod val="50000"/>
                </a:schemeClr>
              </a:solidFill>
            </a:endParaRPr>
          </a:p>
        </p:txBody>
      </p:sp>
      <p:graphicFrame>
        <p:nvGraphicFramePr>
          <p:cNvPr id="7" name="Table 6">
            <a:extLst>
              <a:ext uri="{FF2B5EF4-FFF2-40B4-BE49-F238E27FC236}">
                <a16:creationId xmlns:a16="http://schemas.microsoft.com/office/drawing/2014/main" id="{8CB5B5E8-33CC-40D1-98B4-E30FEC463A8C}"/>
              </a:ext>
            </a:extLst>
          </p:cNvPr>
          <p:cNvGraphicFramePr>
            <a:graphicFrameLocks noGrp="1"/>
          </p:cNvGraphicFramePr>
          <p:nvPr>
            <p:extLst>
              <p:ext uri="{D42A27DB-BD31-4B8C-83A1-F6EECF244321}">
                <p14:modId xmlns:p14="http://schemas.microsoft.com/office/powerpoint/2010/main" val="585843900"/>
              </p:ext>
            </p:extLst>
          </p:nvPr>
        </p:nvGraphicFramePr>
        <p:xfrm>
          <a:off x="4560771" y="817878"/>
          <a:ext cx="6999171" cy="4577715"/>
        </p:xfrm>
        <a:graphic>
          <a:graphicData uri="http://schemas.openxmlformats.org/drawingml/2006/table">
            <a:tbl>
              <a:tblPr>
                <a:tableStyleId>{5C22544A-7EE6-4342-B048-85BDC9FD1C3A}</a:tableStyleId>
              </a:tblPr>
              <a:tblGrid>
                <a:gridCol w="6999171">
                  <a:extLst>
                    <a:ext uri="{9D8B030D-6E8A-4147-A177-3AD203B41FA5}">
                      <a16:colId xmlns:a16="http://schemas.microsoft.com/office/drawing/2014/main" val="125775754"/>
                    </a:ext>
                  </a:extLst>
                </a:gridCol>
              </a:tblGrid>
              <a:tr h="732663">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dirty="0">
                          <a:solidFill>
                            <a:schemeClr val="bg1">
                              <a:lumMod val="75000"/>
                            </a:schemeClr>
                          </a:solidFill>
                        </a:rPr>
                        <a:t>Introduction</a:t>
                      </a:r>
                    </a:p>
                  </a:txBody>
                  <a:tcPr marT="91440" marB="91440" anchor="ctr">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4826606"/>
                  </a:ext>
                </a:extLst>
              </a:tr>
              <a:tr h="583059">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kern="1200" dirty="0">
                          <a:solidFill>
                            <a:schemeClr val="bg1">
                              <a:lumMod val="75000"/>
                            </a:schemeClr>
                          </a:solidFill>
                          <a:latin typeface="+mn-lt"/>
                          <a:ea typeface="+mn-ea"/>
                          <a:cs typeface="+mn-cs"/>
                        </a:rPr>
                        <a:t>Start with the End in Mind ‒ The Future of Packaging</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63198345"/>
                  </a:ext>
                </a:extLst>
              </a:tr>
              <a:tr h="732663">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kern="1200" dirty="0">
                          <a:solidFill>
                            <a:schemeClr val="bg1">
                              <a:lumMod val="75000"/>
                            </a:schemeClr>
                          </a:solidFill>
                          <a:latin typeface="+mn-lt"/>
                          <a:ea typeface="+mn-ea"/>
                          <a:cs typeface="+mn-cs"/>
                        </a:rPr>
                        <a:t>2019 Trends and Predictions</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41624705"/>
                  </a:ext>
                </a:extLst>
              </a:tr>
              <a:tr h="732663">
                <a:tc>
                  <a:txBody>
                    <a:bodyPr/>
                    <a:lstStyle/>
                    <a:p>
                      <a:pPr marL="342900" indent="-342900" algn="l" defTabSz="914400" rtl="0" eaLnBrk="1" latinLnBrk="0" hangingPunct="1">
                        <a:buClr>
                          <a:schemeClr val="accent2"/>
                        </a:buClr>
                        <a:buFont typeface="Wingdings" panose="05000000000000000000" pitchFamily="2" charset="2"/>
                        <a:buChar char=""/>
                      </a:pPr>
                      <a:r>
                        <a:rPr lang="en-US" sz="2400" b="1" kern="1200" dirty="0">
                          <a:solidFill>
                            <a:schemeClr val="dk1"/>
                          </a:solidFill>
                          <a:latin typeface="+mn-lt"/>
                          <a:ea typeface="+mn-ea"/>
                          <a:cs typeface="+mn-cs"/>
                        </a:rPr>
                        <a:t>What it Means for (Paperboard) Packaging</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19935361"/>
                  </a:ext>
                </a:extLst>
              </a:tr>
              <a:tr h="732663">
                <a:tc>
                  <a:txBody>
                    <a:bodyPr/>
                    <a:lstStyle/>
                    <a:p>
                      <a:pPr marL="342900" indent="-342900">
                        <a:buClr>
                          <a:schemeClr val="bg1">
                            <a:lumMod val="85000"/>
                          </a:schemeClr>
                        </a:buClr>
                        <a:buFont typeface="Wingdings" panose="05000000000000000000" pitchFamily="2" charset="2"/>
                        <a:buChar char=""/>
                      </a:pPr>
                      <a:r>
                        <a:rPr lang="en-US" sz="2400" dirty="0" err="1">
                          <a:solidFill>
                            <a:schemeClr val="bg1">
                              <a:lumMod val="75000"/>
                            </a:schemeClr>
                          </a:solidFill>
                        </a:rPr>
                        <a:t>IIoT</a:t>
                      </a:r>
                      <a:r>
                        <a:rPr lang="en-US" sz="2400" dirty="0">
                          <a:solidFill>
                            <a:schemeClr val="bg1">
                              <a:lumMod val="75000"/>
                            </a:schemeClr>
                          </a:solidFill>
                        </a:rPr>
                        <a:t>, Industry 4.0 Results</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15983582"/>
                  </a:ext>
                </a:extLst>
              </a:tr>
              <a:tr h="732663">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dirty="0">
                          <a:solidFill>
                            <a:schemeClr val="bg1">
                              <a:lumMod val="75000"/>
                            </a:schemeClr>
                          </a:solidFill>
                        </a:rPr>
                        <a:t>Key Takeaways</a:t>
                      </a:r>
                    </a:p>
                  </a:txBody>
                  <a:tcPr marT="91440" marB="91440" anchor="ctr">
                    <a:lnT w="9525"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940371566"/>
                  </a:ext>
                </a:extLst>
              </a:tr>
            </a:tbl>
          </a:graphicData>
        </a:graphic>
      </p:graphicFrame>
      <p:pic>
        <p:nvPicPr>
          <p:cNvPr id="6" name="Picture 5">
            <a:extLst>
              <a:ext uri="{FF2B5EF4-FFF2-40B4-BE49-F238E27FC236}">
                <a16:creationId xmlns:a16="http://schemas.microsoft.com/office/drawing/2014/main" id="{62274BDB-2AEE-2144-B09D-D3BFCCCCC065}"/>
              </a:ext>
            </a:extLst>
          </p:cNvPr>
          <p:cNvPicPr>
            <a:picLocks noChangeAspect="1"/>
          </p:cNvPicPr>
          <p:nvPr/>
        </p:nvPicPr>
        <p:blipFill>
          <a:blip r:embed="rId3"/>
          <a:stretch>
            <a:fillRect/>
          </a:stretch>
        </p:blipFill>
        <p:spPr>
          <a:xfrm>
            <a:off x="530940" y="2447890"/>
            <a:ext cx="2569497" cy="922118"/>
          </a:xfrm>
          <a:prstGeom prst="rect">
            <a:avLst/>
          </a:prstGeom>
        </p:spPr>
      </p:pic>
    </p:spTree>
    <p:extLst>
      <p:ext uri="{BB962C8B-B14F-4D97-AF65-F5344CB8AC3E}">
        <p14:creationId xmlns:p14="http://schemas.microsoft.com/office/powerpoint/2010/main" val="1243087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44E7A3E-D199-4EB7-B130-51DE64406713}"/>
              </a:ext>
            </a:extLst>
          </p:cNvPr>
          <p:cNvSpPr/>
          <p:nvPr/>
        </p:nvSpPr>
        <p:spPr>
          <a:xfrm>
            <a:off x="9268" y="5237270"/>
            <a:ext cx="12189280" cy="409092"/>
          </a:xfrm>
          <a:prstGeom prst="rect">
            <a:avLst/>
          </a:prstGeom>
          <a:solidFill>
            <a:srgbClr val="F7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9C15E4-3604-420A-99D2-B75B0E36EA54}"/>
              </a:ext>
            </a:extLst>
          </p:cNvPr>
          <p:cNvSpPr/>
          <p:nvPr/>
        </p:nvSpPr>
        <p:spPr>
          <a:xfrm>
            <a:off x="-1" y="1066275"/>
            <a:ext cx="12189280" cy="3345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EC4F60C-7D6A-4557-8F8B-3EFBEBF8F4B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flipH="1">
            <a:off x="-1" y="1211638"/>
            <a:ext cx="5654616" cy="4102674"/>
          </a:xfrm>
          <a:prstGeom prst="rect">
            <a:avLst/>
          </a:prstGeom>
        </p:spPr>
      </p:pic>
      <p:pic>
        <p:nvPicPr>
          <p:cNvPr id="5" name="Picture 4">
            <a:extLst>
              <a:ext uri="{FF2B5EF4-FFF2-40B4-BE49-F238E27FC236}">
                <a16:creationId xmlns:a16="http://schemas.microsoft.com/office/drawing/2014/main" id="{EDFD6701-2753-0B4B-BCBF-99C0B0B3069B}"/>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5497285" y="1211638"/>
            <a:ext cx="6691993" cy="4102674"/>
          </a:xfrm>
          <a:prstGeom prst="rect">
            <a:avLst/>
          </a:prstGeom>
        </p:spPr>
      </p:pic>
      <p:sp>
        <p:nvSpPr>
          <p:cNvPr id="2" name="Title 1">
            <a:extLst>
              <a:ext uri="{FF2B5EF4-FFF2-40B4-BE49-F238E27FC236}">
                <a16:creationId xmlns:a16="http://schemas.microsoft.com/office/drawing/2014/main" id="{43E15298-1CAA-7246-9AD0-401D38194D9E}"/>
              </a:ext>
            </a:extLst>
          </p:cNvPr>
          <p:cNvSpPr>
            <a:spLocks noGrp="1"/>
          </p:cNvSpPr>
          <p:nvPr>
            <p:ph type="title"/>
          </p:nvPr>
        </p:nvSpPr>
        <p:spPr/>
        <p:txBody>
          <a:bodyPr>
            <a:normAutofit/>
          </a:bodyPr>
          <a:lstStyle/>
          <a:p>
            <a:r>
              <a:rPr lang="en-US" dirty="0"/>
              <a:t>2019: What’s in Store for the Pulp and Paper Industry?</a:t>
            </a:r>
          </a:p>
        </p:txBody>
      </p:sp>
      <p:sp>
        <p:nvSpPr>
          <p:cNvPr id="3" name="Content Placeholder 2">
            <a:extLst>
              <a:ext uri="{FF2B5EF4-FFF2-40B4-BE49-F238E27FC236}">
                <a16:creationId xmlns:a16="http://schemas.microsoft.com/office/drawing/2014/main" id="{75E60075-2C93-964E-9701-25B23F46AD15}"/>
              </a:ext>
            </a:extLst>
          </p:cNvPr>
          <p:cNvSpPr>
            <a:spLocks noGrp="1"/>
          </p:cNvSpPr>
          <p:nvPr>
            <p:ph idx="4294967295"/>
          </p:nvPr>
        </p:nvSpPr>
        <p:spPr>
          <a:xfrm>
            <a:off x="260862" y="1266331"/>
            <a:ext cx="6232981" cy="4084638"/>
          </a:xfrm>
        </p:spPr>
        <p:txBody>
          <a:bodyPr vert="horz" lIns="121920" tIns="60960" rIns="121920" bIns="60960" rtlCol="0">
            <a:noAutofit/>
          </a:bodyPr>
          <a:lstStyle/>
          <a:p>
            <a:pPr marL="342900" indent="-342900" defTabSz="1219170">
              <a:spcAft>
                <a:spcPts val="1200"/>
              </a:spcAft>
              <a:buClr>
                <a:schemeClr val="accent2"/>
              </a:buClr>
              <a:buFont typeface="Wingdings 2" panose="05020102010507070707" pitchFamily="18" charset="2"/>
              <a:buChar char="¡"/>
            </a:pPr>
            <a:r>
              <a:rPr lang="en-US" sz="2200" b="1" dirty="0">
                <a:solidFill>
                  <a:schemeClr val="tx1"/>
                </a:solidFill>
              </a:rPr>
              <a:t>R</a:t>
            </a:r>
            <a:r>
              <a:rPr lang="en-US" sz="2200" b="1" dirty="0">
                <a:solidFill>
                  <a:schemeClr val="tx1"/>
                </a:solidFill>
                <a:latin typeface="+mn-lt"/>
                <a:cs typeface="+mn-cs"/>
              </a:rPr>
              <a:t>ethink strategies and new business models</a:t>
            </a:r>
            <a:r>
              <a:rPr lang="en-US" sz="2200" dirty="0">
                <a:solidFill>
                  <a:schemeClr val="tx1"/>
                </a:solidFill>
                <a:latin typeface="+mn-lt"/>
                <a:cs typeface="+mn-cs"/>
              </a:rPr>
              <a:t> to ride the tide of digital change</a:t>
            </a:r>
          </a:p>
          <a:p>
            <a:pPr marL="342900" indent="-342900" defTabSz="1219170">
              <a:spcAft>
                <a:spcPts val="1200"/>
              </a:spcAft>
              <a:buClr>
                <a:schemeClr val="accent2"/>
              </a:buClr>
              <a:buFont typeface="Wingdings 2" panose="05020102010507070707" pitchFamily="18" charset="2"/>
              <a:buChar char="¡"/>
            </a:pPr>
            <a:r>
              <a:rPr lang="en-US" sz="2200" b="1" dirty="0">
                <a:solidFill>
                  <a:schemeClr val="tx1"/>
                </a:solidFill>
                <a:latin typeface="+mn-lt"/>
                <a:cs typeface="+mn-cs"/>
              </a:rPr>
              <a:t>Intelligent packaging and personalization, </a:t>
            </a:r>
            <a:r>
              <a:rPr lang="en-US" sz="2200" dirty="0">
                <a:solidFill>
                  <a:schemeClr val="tx1"/>
                </a:solidFill>
              </a:rPr>
              <a:t>driven by demand from </a:t>
            </a:r>
            <a:r>
              <a:rPr lang="en-US" sz="2200" b="1" dirty="0">
                <a:solidFill>
                  <a:schemeClr val="tx1"/>
                </a:solidFill>
              </a:rPr>
              <a:t>e-commerce</a:t>
            </a:r>
          </a:p>
          <a:p>
            <a:pPr marL="342900" indent="-342900" defTabSz="1219170">
              <a:spcAft>
                <a:spcPts val="1200"/>
              </a:spcAft>
              <a:buClr>
                <a:schemeClr val="accent2"/>
              </a:buClr>
              <a:buFont typeface="Wingdings 2" panose="05020102010507070707" pitchFamily="18" charset="2"/>
              <a:buChar char="¡"/>
            </a:pPr>
            <a:r>
              <a:rPr lang="en-US" sz="2200" b="1" dirty="0">
                <a:solidFill>
                  <a:schemeClr val="tx1"/>
                </a:solidFill>
                <a:latin typeface="+mn-lt"/>
                <a:cs typeface="+mn-cs"/>
              </a:rPr>
              <a:t>Change the way manufacturing processes are automated </a:t>
            </a:r>
            <a:r>
              <a:rPr lang="en-US" sz="2200" dirty="0">
                <a:solidFill>
                  <a:schemeClr val="tx1"/>
                </a:solidFill>
              </a:rPr>
              <a:t>‒ digital technology in paper and pulp production</a:t>
            </a:r>
          </a:p>
          <a:p>
            <a:pPr marL="342900" indent="-342900" defTabSz="1219170">
              <a:spcAft>
                <a:spcPts val="1200"/>
              </a:spcAft>
              <a:buClr>
                <a:schemeClr val="accent2"/>
              </a:buClr>
              <a:buFont typeface="Wingdings 2" panose="05020102010507070707" pitchFamily="18" charset="2"/>
              <a:buChar char="¡"/>
            </a:pPr>
            <a:r>
              <a:rPr lang="en-US" sz="2200" b="1" dirty="0">
                <a:solidFill>
                  <a:schemeClr val="tx1"/>
                </a:solidFill>
                <a:latin typeface="+mn-lt"/>
                <a:cs typeface="+mn-cs"/>
              </a:rPr>
              <a:t>Increase production and precision </a:t>
            </a:r>
            <a:r>
              <a:rPr lang="en-US" sz="2200" dirty="0">
                <a:solidFill>
                  <a:schemeClr val="tx1"/>
                </a:solidFill>
              </a:rPr>
              <a:t>‒ digitize manual processes </a:t>
            </a:r>
          </a:p>
          <a:p>
            <a:pPr marL="342900" indent="-342900" defTabSz="1219170">
              <a:spcAft>
                <a:spcPts val="1200"/>
              </a:spcAft>
              <a:buClr>
                <a:schemeClr val="accent2"/>
              </a:buClr>
              <a:buFont typeface="Wingdings 2" panose="05020102010507070707" pitchFamily="18" charset="2"/>
              <a:buChar char="¡"/>
            </a:pPr>
            <a:r>
              <a:rPr lang="en-US" sz="2200" dirty="0">
                <a:solidFill>
                  <a:schemeClr val="tx1"/>
                </a:solidFill>
                <a:latin typeface="+mn-lt"/>
                <a:cs typeface="+mn-cs"/>
              </a:rPr>
              <a:t>High levels of </a:t>
            </a:r>
            <a:r>
              <a:rPr lang="en-US" sz="2200" b="1" dirty="0">
                <a:solidFill>
                  <a:schemeClr val="tx1"/>
                </a:solidFill>
                <a:latin typeface="+mn-lt"/>
                <a:cs typeface="+mn-cs"/>
              </a:rPr>
              <a:t>manufacturing uniformity at lower energy production</a:t>
            </a:r>
            <a:endParaRPr lang="en-US" sz="2200" dirty="0">
              <a:solidFill>
                <a:schemeClr val="tx1"/>
              </a:solidFill>
              <a:latin typeface="+mn-lt"/>
              <a:cs typeface="+mn-cs"/>
            </a:endParaRPr>
          </a:p>
        </p:txBody>
      </p:sp>
      <p:sp>
        <p:nvSpPr>
          <p:cNvPr id="9" name="Footer Placeholder 8">
            <a:extLst>
              <a:ext uri="{FF2B5EF4-FFF2-40B4-BE49-F238E27FC236}">
                <a16:creationId xmlns:a16="http://schemas.microsoft.com/office/drawing/2014/main" id="{85A01117-1AFF-44DC-99A5-3DAA2C0C2061}"/>
              </a:ext>
            </a:extLst>
          </p:cNvPr>
          <p:cNvSpPr>
            <a:spLocks noGrp="1"/>
          </p:cNvSpPr>
          <p:nvPr>
            <p:ph type="ftr" sz="quarter" idx="11"/>
          </p:nvPr>
        </p:nvSpPr>
        <p:spPr/>
        <p:txBody>
          <a:bodyPr/>
          <a:lstStyle/>
          <a:p>
            <a:r>
              <a:rPr lang="en-US"/>
              <a:t>PTIS | Confidential &amp; Proprietary</a:t>
            </a:r>
            <a:endParaRPr lang="en-US" dirty="0"/>
          </a:p>
        </p:txBody>
      </p:sp>
      <p:sp>
        <p:nvSpPr>
          <p:cNvPr id="11" name="Rectangle 10">
            <a:extLst>
              <a:ext uri="{FF2B5EF4-FFF2-40B4-BE49-F238E27FC236}">
                <a16:creationId xmlns:a16="http://schemas.microsoft.com/office/drawing/2014/main" id="{EAACB822-472A-471F-8B32-D8AFE56091B9}"/>
              </a:ext>
            </a:extLst>
          </p:cNvPr>
          <p:cNvSpPr/>
          <p:nvPr/>
        </p:nvSpPr>
        <p:spPr>
          <a:xfrm>
            <a:off x="196501" y="6043719"/>
            <a:ext cx="6096000" cy="246221"/>
          </a:xfrm>
          <a:prstGeom prst="rect">
            <a:avLst/>
          </a:prstGeom>
        </p:spPr>
        <p:txBody>
          <a:bodyPr>
            <a:spAutoFit/>
          </a:bodyPr>
          <a:lstStyle/>
          <a:p>
            <a:r>
              <a:rPr lang="en-US" sz="1000" dirty="0">
                <a:solidFill>
                  <a:schemeClr val="tx1">
                    <a:lumMod val="50000"/>
                    <a:lumOff val="50000"/>
                  </a:schemeClr>
                </a:solidFill>
              </a:rPr>
              <a:t>Source: https://www.nordisktpapper.se/post/2019-whats-in-store-for-the-pulp-and-paper-industry</a:t>
            </a:r>
          </a:p>
        </p:txBody>
      </p:sp>
      <p:sp>
        <p:nvSpPr>
          <p:cNvPr id="16" name="Slide Number Placeholder 15">
            <a:extLst>
              <a:ext uri="{FF2B5EF4-FFF2-40B4-BE49-F238E27FC236}">
                <a16:creationId xmlns:a16="http://schemas.microsoft.com/office/drawing/2014/main" id="{01198CF9-0406-4D9E-A901-791E57C4E920}"/>
              </a:ext>
            </a:extLst>
          </p:cNvPr>
          <p:cNvSpPr>
            <a:spLocks noGrp="1"/>
          </p:cNvSpPr>
          <p:nvPr>
            <p:ph type="sldNum" sz="quarter" idx="12"/>
          </p:nvPr>
        </p:nvSpPr>
        <p:spPr/>
        <p:txBody>
          <a:bodyPr/>
          <a:lstStyle/>
          <a:p>
            <a:fld id="{60387257-F602-472E-8322-7F0C0805D020}" type="slidenum">
              <a:rPr lang="en-US" smtClean="0"/>
              <a:t>24</a:t>
            </a:fld>
            <a:endParaRPr lang="en-US"/>
          </a:p>
        </p:txBody>
      </p:sp>
    </p:spTree>
    <p:extLst>
      <p:ext uri="{BB962C8B-B14F-4D97-AF65-F5344CB8AC3E}">
        <p14:creationId xmlns:p14="http://schemas.microsoft.com/office/powerpoint/2010/main" val="4183000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A0FD0-8963-7C42-BDC7-34F994F16657}"/>
              </a:ext>
            </a:extLst>
          </p:cNvPr>
          <p:cNvSpPr>
            <a:spLocks noGrp="1"/>
          </p:cNvSpPr>
          <p:nvPr>
            <p:ph type="title"/>
          </p:nvPr>
        </p:nvSpPr>
        <p:spPr/>
        <p:txBody>
          <a:bodyPr>
            <a:normAutofit fontScale="90000"/>
          </a:bodyPr>
          <a:lstStyle/>
          <a:p>
            <a:r>
              <a:rPr lang="en-US" dirty="0" err="1"/>
              <a:t>IIoT</a:t>
            </a:r>
            <a:r>
              <a:rPr lang="en-US" dirty="0"/>
              <a:t> Continues to Transform </a:t>
            </a:r>
            <a:br>
              <a:rPr lang="en-US" dirty="0"/>
            </a:br>
            <a:r>
              <a:rPr lang="en-US" dirty="0"/>
              <a:t>Production and Packaging Lines</a:t>
            </a:r>
          </a:p>
        </p:txBody>
      </p:sp>
      <p:sp>
        <p:nvSpPr>
          <p:cNvPr id="3" name="Content Placeholder 2">
            <a:extLst>
              <a:ext uri="{FF2B5EF4-FFF2-40B4-BE49-F238E27FC236}">
                <a16:creationId xmlns:a16="http://schemas.microsoft.com/office/drawing/2014/main" id="{B8356359-F580-3E4E-8C5B-C46290719084}"/>
              </a:ext>
            </a:extLst>
          </p:cNvPr>
          <p:cNvSpPr>
            <a:spLocks noGrp="1"/>
          </p:cNvSpPr>
          <p:nvPr>
            <p:ph idx="4294967295"/>
          </p:nvPr>
        </p:nvSpPr>
        <p:spPr>
          <a:xfrm>
            <a:off x="515290" y="1466009"/>
            <a:ext cx="8496300" cy="4146550"/>
          </a:xfrm>
          <a:solidFill>
            <a:schemeClr val="bg1"/>
          </a:solidFill>
        </p:spPr>
        <p:txBody>
          <a:bodyPr vert="horz" lIns="121920" tIns="60960" rIns="121920" bIns="60960" rtlCol="0">
            <a:noAutofit/>
          </a:bodyPr>
          <a:lstStyle/>
          <a:p>
            <a:pPr marL="292100" indent="-292100" defTabSz="1219170">
              <a:spcBef>
                <a:spcPts val="400"/>
              </a:spcBef>
              <a:buClr>
                <a:schemeClr val="accent2"/>
              </a:buClr>
              <a:buFont typeface="Wingdings 2" panose="05020102010507070707" pitchFamily="18" charset="2"/>
              <a:buChar char="¡"/>
            </a:pPr>
            <a:r>
              <a:rPr lang="en-US" sz="2200" dirty="0">
                <a:solidFill>
                  <a:schemeClr val="tx1"/>
                </a:solidFill>
                <a:latin typeface="Arial" panose="020B0604020202020204" pitchFamily="34" charset="0"/>
                <a:cs typeface="+mn-cs"/>
              </a:rPr>
              <a:t>Manufacturers </a:t>
            </a:r>
            <a:r>
              <a:rPr lang="en-US" sz="2200" b="1" dirty="0">
                <a:solidFill>
                  <a:schemeClr val="tx1"/>
                </a:solidFill>
                <a:latin typeface="Arial" panose="020B0604020202020204" pitchFamily="34" charset="0"/>
                <a:cs typeface="+mn-cs"/>
              </a:rPr>
              <a:t>lose thousands of </a:t>
            </a:r>
            <a:br>
              <a:rPr lang="en-US" sz="2200" b="1" dirty="0">
                <a:solidFill>
                  <a:schemeClr val="tx1"/>
                </a:solidFill>
                <a:latin typeface="Arial" panose="020B0604020202020204" pitchFamily="34" charset="0"/>
                <a:cs typeface="+mn-cs"/>
              </a:rPr>
            </a:br>
            <a:r>
              <a:rPr lang="en-US" sz="2200" b="1" dirty="0">
                <a:solidFill>
                  <a:schemeClr val="tx1"/>
                </a:solidFill>
                <a:latin typeface="Arial" panose="020B0604020202020204" pitchFamily="34" charset="0"/>
                <a:cs typeface="+mn-cs"/>
              </a:rPr>
              <a:t>dollars</a:t>
            </a:r>
            <a:r>
              <a:rPr lang="en-US" sz="2200" dirty="0">
                <a:solidFill>
                  <a:schemeClr val="tx1"/>
                </a:solidFill>
                <a:latin typeface="Arial" panose="020B0604020202020204" pitchFamily="34" charset="0"/>
                <a:cs typeface="+mn-cs"/>
              </a:rPr>
              <a:t> to waste</a:t>
            </a:r>
          </a:p>
          <a:p>
            <a:pPr marL="292100" indent="-292100" defTabSz="1219170">
              <a:spcBef>
                <a:spcPts val="400"/>
              </a:spcBef>
              <a:buClr>
                <a:schemeClr val="accent2"/>
              </a:buClr>
              <a:buFont typeface="Wingdings 2" panose="05020102010507070707" pitchFamily="18" charset="2"/>
              <a:buChar char="¡"/>
            </a:pPr>
            <a:r>
              <a:rPr lang="en-US" sz="2200" dirty="0">
                <a:solidFill>
                  <a:schemeClr val="tx1"/>
                </a:solidFill>
                <a:latin typeface="Arial" panose="020B0604020202020204" pitchFamily="34" charset="0"/>
                <a:cs typeface="+mn-cs"/>
              </a:rPr>
              <a:t>…</a:t>
            </a:r>
            <a:r>
              <a:rPr lang="en-US" sz="2200" b="1" dirty="0">
                <a:solidFill>
                  <a:schemeClr val="tx1"/>
                </a:solidFill>
                <a:latin typeface="Arial" panose="020B0604020202020204" pitchFamily="34" charset="0"/>
                <a:cs typeface="+mn-cs"/>
              </a:rPr>
              <a:t>Unplanned line downtime, material </a:t>
            </a:r>
            <a:br>
              <a:rPr lang="en-US" sz="2200" b="1" dirty="0">
                <a:solidFill>
                  <a:schemeClr val="tx1"/>
                </a:solidFill>
                <a:latin typeface="Arial" panose="020B0604020202020204" pitchFamily="34" charset="0"/>
                <a:cs typeface="+mn-cs"/>
              </a:rPr>
            </a:br>
            <a:r>
              <a:rPr lang="en-US" sz="2200" b="1" dirty="0">
                <a:solidFill>
                  <a:schemeClr val="tx1"/>
                </a:solidFill>
                <a:latin typeface="Arial" panose="020B0604020202020204" pitchFamily="34" charset="0"/>
                <a:cs typeface="+mn-cs"/>
              </a:rPr>
              <a:t>waste, overproduction, quality-related </a:t>
            </a:r>
            <a:br>
              <a:rPr lang="en-US" sz="2200" b="1" dirty="0">
                <a:solidFill>
                  <a:schemeClr val="tx1"/>
                </a:solidFill>
                <a:latin typeface="Arial" panose="020B0604020202020204" pitchFamily="34" charset="0"/>
                <a:cs typeface="+mn-cs"/>
              </a:rPr>
            </a:br>
            <a:r>
              <a:rPr lang="en-US" sz="2200" b="1" dirty="0">
                <a:solidFill>
                  <a:schemeClr val="tx1"/>
                </a:solidFill>
                <a:latin typeface="Arial" panose="020B0604020202020204" pitchFamily="34" charset="0"/>
                <a:cs typeface="+mn-cs"/>
              </a:rPr>
              <a:t>losses, and poor use of capacity/assets</a:t>
            </a:r>
          </a:p>
          <a:p>
            <a:pPr marL="292100" indent="-292100" defTabSz="1219170">
              <a:spcBef>
                <a:spcPts val="400"/>
              </a:spcBef>
              <a:buClr>
                <a:schemeClr val="accent2"/>
              </a:buClr>
              <a:buFont typeface="Wingdings 2" panose="05020102010507070707" pitchFamily="18" charset="2"/>
              <a:buChar char="¡"/>
            </a:pPr>
            <a:r>
              <a:rPr lang="en-US" sz="2200" dirty="0">
                <a:solidFill>
                  <a:schemeClr val="tx1"/>
                </a:solidFill>
                <a:latin typeface="Arial" panose="020B0604020202020204" pitchFamily="34" charset="0"/>
                <a:cs typeface="+mn-cs"/>
              </a:rPr>
              <a:t>Insidious waste many managers are </a:t>
            </a:r>
            <a:br>
              <a:rPr lang="en-US" sz="2200" dirty="0">
                <a:solidFill>
                  <a:schemeClr val="tx1"/>
                </a:solidFill>
                <a:latin typeface="Arial" panose="020B0604020202020204" pitchFamily="34" charset="0"/>
                <a:cs typeface="+mn-cs"/>
              </a:rPr>
            </a:br>
            <a:r>
              <a:rPr lang="en-US" sz="2200" dirty="0">
                <a:solidFill>
                  <a:schemeClr val="tx1"/>
                </a:solidFill>
                <a:latin typeface="Arial" panose="020B0604020202020204" pitchFamily="34" charset="0"/>
                <a:cs typeface="+mn-cs"/>
              </a:rPr>
              <a:t>unaware of: </a:t>
            </a:r>
            <a:r>
              <a:rPr lang="en-US" sz="2200" b="1" dirty="0">
                <a:solidFill>
                  <a:schemeClr val="tx1"/>
                </a:solidFill>
                <a:latin typeface="Arial" panose="020B0604020202020204" pitchFamily="34" charset="0"/>
                <a:cs typeface="+mn-cs"/>
              </a:rPr>
              <a:t>inconsistent or inaccurate data</a:t>
            </a:r>
          </a:p>
          <a:p>
            <a:pPr marL="292100" indent="-292100" defTabSz="1219170">
              <a:spcBef>
                <a:spcPts val="400"/>
              </a:spcBef>
              <a:buClr>
                <a:schemeClr val="accent2"/>
              </a:buClr>
              <a:buFont typeface="Wingdings 2" panose="05020102010507070707" pitchFamily="18" charset="2"/>
              <a:buChar char="¡"/>
            </a:pPr>
            <a:r>
              <a:rPr lang="en-US" sz="2200" dirty="0">
                <a:solidFill>
                  <a:schemeClr val="tx1"/>
                </a:solidFill>
                <a:latin typeface="Arial" panose="020B0604020202020204" pitchFamily="34" charset="0"/>
                <a:cs typeface="+mn-cs"/>
              </a:rPr>
              <a:t>Finished-unit production numbers, length of </a:t>
            </a:r>
            <a:br>
              <a:rPr lang="en-US" sz="2200" dirty="0">
                <a:solidFill>
                  <a:schemeClr val="tx1"/>
                </a:solidFill>
                <a:latin typeface="Arial" panose="020B0604020202020204" pitchFamily="34" charset="0"/>
                <a:cs typeface="+mn-cs"/>
              </a:rPr>
            </a:br>
            <a:r>
              <a:rPr lang="en-US" sz="2200" dirty="0">
                <a:solidFill>
                  <a:schemeClr val="tx1"/>
                </a:solidFill>
                <a:latin typeface="Arial" panose="020B0604020202020204" pitchFamily="34" charset="0"/>
                <a:cs typeface="+mn-cs"/>
              </a:rPr>
              <a:t>downtime, line speed, and the number of rejected </a:t>
            </a:r>
            <a:br>
              <a:rPr lang="en-US" sz="2200" dirty="0">
                <a:solidFill>
                  <a:schemeClr val="tx1"/>
                </a:solidFill>
                <a:latin typeface="Arial" panose="020B0604020202020204" pitchFamily="34" charset="0"/>
                <a:cs typeface="+mn-cs"/>
              </a:rPr>
            </a:br>
            <a:r>
              <a:rPr lang="en-US" sz="2200" dirty="0">
                <a:solidFill>
                  <a:schemeClr val="tx1"/>
                </a:solidFill>
                <a:latin typeface="Arial" panose="020B0604020202020204" pitchFamily="34" charset="0"/>
                <a:cs typeface="+mn-cs"/>
              </a:rPr>
              <a:t>units all need to be </a:t>
            </a:r>
            <a:r>
              <a:rPr lang="en-US" sz="2200" b="1" dirty="0">
                <a:solidFill>
                  <a:schemeClr val="tx1"/>
                </a:solidFill>
                <a:latin typeface="Arial" panose="020B0604020202020204" pitchFamily="34" charset="0"/>
                <a:cs typeface="+mn-cs"/>
              </a:rPr>
              <a:t>monitored constantly and </a:t>
            </a:r>
            <a:br>
              <a:rPr lang="en-US" sz="2200" b="1" dirty="0">
                <a:solidFill>
                  <a:schemeClr val="tx1"/>
                </a:solidFill>
                <a:latin typeface="Arial" panose="020B0604020202020204" pitchFamily="34" charset="0"/>
                <a:cs typeface="+mn-cs"/>
              </a:rPr>
            </a:br>
            <a:r>
              <a:rPr lang="en-US" sz="2200" b="1" dirty="0">
                <a:solidFill>
                  <a:schemeClr val="tx1"/>
                </a:solidFill>
                <a:latin typeface="Arial" panose="020B0604020202020204" pitchFamily="34" charset="0"/>
                <a:cs typeface="+mn-cs"/>
              </a:rPr>
              <a:t>reliably</a:t>
            </a:r>
            <a:r>
              <a:rPr lang="en-US" sz="2200" b="1" dirty="0">
                <a:solidFill>
                  <a:schemeClr val="tx1"/>
                </a:solidFill>
                <a:latin typeface="Arial" panose="020B0604020202020204" pitchFamily="34" charset="0"/>
              </a:rPr>
              <a:t> ‒ </a:t>
            </a:r>
            <a:r>
              <a:rPr lang="en-US" sz="2200" b="1" dirty="0">
                <a:solidFill>
                  <a:schemeClr val="tx1"/>
                </a:solidFill>
                <a:latin typeface="Arial" panose="020B0604020202020204" pitchFamily="34" charset="0"/>
                <a:cs typeface="+mn-cs"/>
              </a:rPr>
              <a:t>and not just at the end of the shift</a:t>
            </a:r>
            <a:r>
              <a:rPr lang="en-US" sz="2200" b="1" dirty="0">
                <a:solidFill>
                  <a:schemeClr val="tx1"/>
                </a:solidFill>
                <a:latin typeface="Arial" panose="020B0604020202020204" pitchFamily="34" charset="0"/>
              </a:rPr>
              <a:t> </a:t>
            </a:r>
            <a:br>
              <a:rPr lang="en-US" sz="2200" b="1" dirty="0">
                <a:solidFill>
                  <a:schemeClr val="tx1"/>
                </a:solidFill>
                <a:latin typeface="Arial" panose="020B0604020202020204" pitchFamily="34" charset="0"/>
              </a:rPr>
            </a:br>
            <a:r>
              <a:rPr lang="en-US" sz="2200" b="1" dirty="0">
                <a:solidFill>
                  <a:schemeClr val="tx1"/>
                </a:solidFill>
                <a:latin typeface="Arial" panose="020B0604020202020204" pitchFamily="34" charset="0"/>
              </a:rPr>
              <a:t>‒ </a:t>
            </a:r>
            <a:r>
              <a:rPr lang="en-US" sz="2200" b="1" dirty="0">
                <a:solidFill>
                  <a:schemeClr val="tx1"/>
                </a:solidFill>
                <a:latin typeface="Arial" panose="020B0604020202020204" pitchFamily="34" charset="0"/>
                <a:cs typeface="+mn-cs"/>
              </a:rPr>
              <a:t>if you really want results</a:t>
            </a:r>
          </a:p>
        </p:txBody>
      </p:sp>
      <p:pic>
        <p:nvPicPr>
          <p:cNvPr id="6" name="Picture 5">
            <a:extLst>
              <a:ext uri="{FF2B5EF4-FFF2-40B4-BE49-F238E27FC236}">
                <a16:creationId xmlns:a16="http://schemas.microsoft.com/office/drawing/2014/main" id="{260C82EB-8BCB-464B-A2AF-2CF7A7E5CDF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
          <a:stretch/>
        </p:blipFill>
        <p:spPr>
          <a:xfrm>
            <a:off x="6096000" y="0"/>
            <a:ext cx="6129939" cy="685800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Footer Placeholder 7">
            <a:extLst>
              <a:ext uri="{FF2B5EF4-FFF2-40B4-BE49-F238E27FC236}">
                <a16:creationId xmlns:a16="http://schemas.microsoft.com/office/drawing/2014/main" id="{31E63950-6186-40C4-9AFC-0C80B4DDEA4B}"/>
              </a:ext>
            </a:extLst>
          </p:cNvPr>
          <p:cNvSpPr>
            <a:spLocks noGrp="1"/>
          </p:cNvSpPr>
          <p:nvPr>
            <p:ph type="ftr" sz="quarter" idx="11"/>
          </p:nvPr>
        </p:nvSpPr>
        <p:spPr/>
        <p:txBody>
          <a:bodyPr/>
          <a:lstStyle/>
          <a:p>
            <a:r>
              <a:rPr lang="en-US"/>
              <a:t>PTIS | Confidential &amp; Proprietary</a:t>
            </a:r>
            <a:endParaRPr lang="en-US" dirty="0"/>
          </a:p>
        </p:txBody>
      </p:sp>
      <p:sp>
        <p:nvSpPr>
          <p:cNvPr id="9" name="Slide Number Placeholder 8">
            <a:extLst>
              <a:ext uri="{FF2B5EF4-FFF2-40B4-BE49-F238E27FC236}">
                <a16:creationId xmlns:a16="http://schemas.microsoft.com/office/drawing/2014/main" id="{E89AFA5D-9A54-4EFB-981E-78E4F7E57A1C}"/>
              </a:ext>
            </a:extLst>
          </p:cNvPr>
          <p:cNvSpPr>
            <a:spLocks noGrp="1"/>
          </p:cNvSpPr>
          <p:nvPr>
            <p:ph type="sldNum" sz="quarter" idx="12"/>
          </p:nvPr>
        </p:nvSpPr>
        <p:spPr/>
        <p:txBody>
          <a:bodyPr/>
          <a:lstStyle/>
          <a:p>
            <a:fld id="{60387257-F602-472E-8322-7F0C0805D020}" type="slidenum">
              <a:rPr lang="en-US" smtClean="0"/>
              <a:t>25</a:t>
            </a:fld>
            <a:endParaRPr lang="en-US"/>
          </a:p>
        </p:txBody>
      </p:sp>
    </p:spTree>
    <p:extLst>
      <p:ext uri="{BB962C8B-B14F-4D97-AF65-F5344CB8AC3E}">
        <p14:creationId xmlns:p14="http://schemas.microsoft.com/office/powerpoint/2010/main" val="601895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EF257E-6E84-44A2-97B6-8F4FC71D1398}"/>
              </a:ext>
            </a:extLst>
          </p:cNvPr>
          <p:cNvSpPr/>
          <p:nvPr/>
        </p:nvSpPr>
        <p:spPr>
          <a:xfrm>
            <a:off x="10566400" y="5549900"/>
            <a:ext cx="16256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73802D-BBFC-9C4B-9E08-B9E846BEF14B}"/>
              </a:ext>
            </a:extLst>
          </p:cNvPr>
          <p:cNvSpPr>
            <a:spLocks noGrp="1"/>
          </p:cNvSpPr>
          <p:nvPr>
            <p:ph type="title"/>
          </p:nvPr>
        </p:nvSpPr>
        <p:spPr/>
        <p:txBody>
          <a:bodyPr/>
          <a:lstStyle/>
          <a:p>
            <a:r>
              <a:rPr lang="en-US" dirty="0"/>
              <a:t>AI – Playing a Key Role in Packaging 2030 </a:t>
            </a:r>
          </a:p>
        </p:txBody>
      </p:sp>
      <p:sp>
        <p:nvSpPr>
          <p:cNvPr id="6" name="Footer Placeholder 5">
            <a:extLst>
              <a:ext uri="{FF2B5EF4-FFF2-40B4-BE49-F238E27FC236}">
                <a16:creationId xmlns:a16="http://schemas.microsoft.com/office/drawing/2014/main" id="{7CF03F2C-06D8-4362-90E5-48914BC736BB}"/>
              </a:ext>
            </a:extLst>
          </p:cNvPr>
          <p:cNvSpPr>
            <a:spLocks noGrp="1"/>
          </p:cNvSpPr>
          <p:nvPr>
            <p:ph type="ftr" sz="quarter" idx="11"/>
          </p:nvPr>
        </p:nvSpPr>
        <p:spPr/>
        <p:txBody>
          <a:bodyPr/>
          <a:lstStyle/>
          <a:p>
            <a:r>
              <a:rPr lang="en-US"/>
              <a:t>PTIS | Confidential &amp; Proprietary</a:t>
            </a:r>
            <a:endParaRPr lang="en-US" dirty="0"/>
          </a:p>
        </p:txBody>
      </p:sp>
      <p:sp>
        <p:nvSpPr>
          <p:cNvPr id="7" name="Slide Number Placeholder 6">
            <a:extLst>
              <a:ext uri="{FF2B5EF4-FFF2-40B4-BE49-F238E27FC236}">
                <a16:creationId xmlns:a16="http://schemas.microsoft.com/office/drawing/2014/main" id="{80C7D941-D1AD-461A-B05A-1E335BE8281E}"/>
              </a:ext>
            </a:extLst>
          </p:cNvPr>
          <p:cNvSpPr>
            <a:spLocks noGrp="1"/>
          </p:cNvSpPr>
          <p:nvPr>
            <p:ph type="sldNum" sz="quarter" idx="12"/>
          </p:nvPr>
        </p:nvSpPr>
        <p:spPr/>
        <p:txBody>
          <a:bodyPr/>
          <a:lstStyle/>
          <a:p>
            <a:fld id="{60387257-F602-472E-8322-7F0C0805D020}" type="slidenum">
              <a:rPr lang="en-US" smtClean="0"/>
              <a:t>26</a:t>
            </a:fld>
            <a:endParaRPr lang="en-US"/>
          </a:p>
        </p:txBody>
      </p:sp>
      <p:pic>
        <p:nvPicPr>
          <p:cNvPr id="9" name="Picture 8" descr="A picture containing indoor, building, table&#10;&#10;Description automatically generated">
            <a:extLst>
              <a:ext uri="{FF2B5EF4-FFF2-40B4-BE49-F238E27FC236}">
                <a16:creationId xmlns:a16="http://schemas.microsoft.com/office/drawing/2014/main" id="{85DA6627-4930-469A-859D-35F7E9BE499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546600" y="1077986"/>
            <a:ext cx="3645400" cy="5067300"/>
          </a:xfrm>
          <a:prstGeom prst="rect">
            <a:avLst/>
          </a:prstGeom>
        </p:spPr>
      </p:pic>
      <p:sp>
        <p:nvSpPr>
          <p:cNvPr id="16" name="Content Placeholder 3">
            <a:extLst>
              <a:ext uri="{FF2B5EF4-FFF2-40B4-BE49-F238E27FC236}">
                <a16:creationId xmlns:a16="http://schemas.microsoft.com/office/drawing/2014/main" id="{904E0C07-6721-47A5-A536-2EC08DEB6B84}"/>
              </a:ext>
            </a:extLst>
          </p:cNvPr>
          <p:cNvSpPr txBox="1">
            <a:spLocks/>
          </p:cNvSpPr>
          <p:nvPr/>
        </p:nvSpPr>
        <p:spPr>
          <a:xfrm>
            <a:off x="0" y="1077986"/>
            <a:ext cx="4254501" cy="5067300"/>
          </a:xfrm>
          <a:prstGeom prst="rect">
            <a:avLst/>
          </a:prstGeom>
          <a:solidFill>
            <a:schemeClr val="accent2"/>
          </a:solidFill>
        </p:spPr>
        <p:txBody>
          <a:bodyPr vert="horz" lIns="182880" tIns="91440" rIns="182880" bIns="91440" rtlCol="0">
            <a:noAutofit/>
          </a:bodyPr>
          <a:lstStyle>
            <a:lvl1pPr marL="0" indent="0" algn="l" defTabSz="914400" rtl="0" eaLnBrk="1" latinLnBrk="0" hangingPunct="1">
              <a:lnSpc>
                <a:spcPct val="100000"/>
              </a:lnSpc>
              <a:spcBef>
                <a:spcPts val="0"/>
              </a:spcBef>
              <a:spcAft>
                <a:spcPts val="600"/>
              </a:spcAft>
              <a:buClr>
                <a:schemeClr val="accent1"/>
              </a:buClr>
              <a:buSzPct val="100000"/>
              <a:buFont typeface="Calibri" panose="020F0502020204030204" pitchFamily="34" charset="0"/>
              <a:buNone/>
              <a:defRPr sz="2400" kern="1200">
                <a:solidFill>
                  <a:schemeClr val="tx1">
                    <a:lumMod val="75000"/>
                    <a:lumOff val="25000"/>
                  </a:schemeClr>
                </a:solidFill>
                <a:latin typeface="+mn-lt"/>
                <a:ea typeface="+mn-ea"/>
                <a:cs typeface="+mn-cs"/>
              </a:defRPr>
            </a:lvl1pPr>
            <a:lvl2pPr marL="342900" indent="-228600" algn="l" defTabSz="914400" rtl="0" eaLnBrk="1" latinLnBrk="0" hangingPunct="1">
              <a:lnSpc>
                <a:spcPct val="100000"/>
              </a:lnSpc>
              <a:spcBef>
                <a:spcPts val="0"/>
              </a:spcBef>
              <a:spcAft>
                <a:spcPts val="600"/>
              </a:spcAft>
              <a:buClr>
                <a:schemeClr val="tx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685800" indent="-223838" algn="l" defTabSz="914400" rtl="0" eaLnBrk="1" latinLnBrk="0" hangingPunct="1">
              <a:lnSpc>
                <a:spcPct val="100000"/>
              </a:lnSpc>
              <a:spcBef>
                <a:spcPts val="0"/>
              </a:spcBef>
              <a:spcAft>
                <a:spcPts val="600"/>
              </a:spcAft>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3pPr>
            <a:lvl4pPr marL="977900" indent="-292100" algn="l" defTabSz="914400" rtl="0" eaLnBrk="1" latinLnBrk="0" hangingPunct="1">
              <a:lnSpc>
                <a:spcPct val="100000"/>
              </a:lnSpc>
              <a:spcBef>
                <a:spcPts val="0"/>
              </a:spcBef>
              <a:spcAft>
                <a:spcPts val="600"/>
              </a:spcAft>
              <a:buClr>
                <a:schemeClr val="bg1">
                  <a:lumMod val="50000"/>
                </a:schemeClr>
              </a:buClr>
              <a:buFont typeface="Arial" panose="020B0604020202020204"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0"/>
              </a:spcBef>
              <a:spcAft>
                <a:spcPts val="600"/>
              </a:spcAft>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06400" indent="-342900" defTabSz="1219170">
              <a:spcAft>
                <a:spcPts val="800"/>
              </a:spcAft>
              <a:buClr>
                <a:schemeClr val="bg1"/>
              </a:buClr>
            </a:pPr>
            <a:r>
              <a:rPr lang="en-US" sz="2200" b="1" dirty="0">
                <a:solidFill>
                  <a:schemeClr val="bg1"/>
                </a:solidFill>
              </a:rPr>
              <a:t>OPERATIONS</a:t>
            </a:r>
          </a:p>
          <a:p>
            <a:pPr marL="406400" indent="-342900" defTabSz="1219170">
              <a:spcAft>
                <a:spcPts val="800"/>
              </a:spcAft>
              <a:buClr>
                <a:schemeClr val="bg1"/>
              </a:buClr>
              <a:buFont typeface="Wingdings 2" panose="05020102010507070707" pitchFamily="18" charset="2"/>
              <a:buChar char="¡"/>
            </a:pPr>
            <a:r>
              <a:rPr lang="en-US" sz="2200" dirty="0">
                <a:solidFill>
                  <a:schemeClr val="bg1"/>
                </a:solidFill>
              </a:rPr>
              <a:t>Vision inspection systems</a:t>
            </a:r>
          </a:p>
          <a:p>
            <a:pPr marL="406400" indent="-342900" defTabSz="1219170">
              <a:spcAft>
                <a:spcPts val="800"/>
              </a:spcAft>
              <a:buClr>
                <a:schemeClr val="bg1"/>
              </a:buClr>
              <a:buFont typeface="Wingdings 2" panose="05020102010507070707" pitchFamily="18" charset="2"/>
              <a:buChar char="¡"/>
            </a:pPr>
            <a:r>
              <a:rPr lang="en-US" sz="2200" dirty="0">
                <a:solidFill>
                  <a:schemeClr val="bg1"/>
                </a:solidFill>
              </a:rPr>
              <a:t>Data labeling</a:t>
            </a:r>
          </a:p>
          <a:p>
            <a:pPr marL="406400" indent="-342900" defTabSz="1219170">
              <a:spcAft>
                <a:spcPts val="800"/>
              </a:spcAft>
              <a:buClr>
                <a:schemeClr val="bg1"/>
              </a:buClr>
              <a:buFont typeface="Wingdings 2" panose="05020102010507070707" pitchFamily="18" charset="2"/>
              <a:buChar char="¡"/>
            </a:pPr>
            <a:r>
              <a:rPr lang="en-US" sz="2200" dirty="0">
                <a:solidFill>
                  <a:schemeClr val="bg1"/>
                </a:solidFill>
              </a:rPr>
              <a:t>E-commerce size/ packing optimization</a:t>
            </a:r>
          </a:p>
          <a:p>
            <a:pPr marL="406400" indent="-342900" defTabSz="1219170">
              <a:spcAft>
                <a:spcPts val="800"/>
              </a:spcAft>
              <a:buClr>
                <a:schemeClr val="bg1"/>
              </a:buClr>
              <a:buFont typeface="Wingdings 2" panose="05020102010507070707" pitchFamily="18" charset="2"/>
              <a:buChar char="¡"/>
            </a:pPr>
            <a:r>
              <a:rPr lang="en-US" sz="2200" dirty="0">
                <a:solidFill>
                  <a:schemeClr val="bg1"/>
                </a:solidFill>
              </a:rPr>
              <a:t>Warehouse management/ ordering of robots </a:t>
            </a:r>
          </a:p>
          <a:p>
            <a:pPr marL="406400" indent="-342900" defTabSz="1219170">
              <a:spcAft>
                <a:spcPts val="800"/>
              </a:spcAft>
              <a:buClr>
                <a:schemeClr val="bg1"/>
              </a:buClr>
              <a:buFont typeface="Wingdings 2" panose="05020102010507070707" pitchFamily="18" charset="2"/>
              <a:buChar char="¡"/>
            </a:pPr>
            <a:r>
              <a:rPr lang="en-US" sz="2200" dirty="0">
                <a:solidFill>
                  <a:schemeClr val="bg1"/>
                </a:solidFill>
              </a:rPr>
              <a:t>Machine uptime/ predictive maintenance </a:t>
            </a:r>
          </a:p>
          <a:p>
            <a:pPr marL="406400" indent="-342900" defTabSz="1219170">
              <a:spcAft>
                <a:spcPts val="800"/>
              </a:spcAft>
              <a:buClr>
                <a:schemeClr val="bg1"/>
              </a:buClr>
              <a:buFont typeface="Wingdings 2" panose="05020102010507070707" pitchFamily="18" charset="2"/>
              <a:buChar char="¡"/>
            </a:pPr>
            <a:r>
              <a:rPr lang="en-US" sz="2200" dirty="0">
                <a:solidFill>
                  <a:schemeClr val="bg1"/>
                </a:solidFill>
              </a:rPr>
              <a:t>“End of Use” - Sorting recyclables</a:t>
            </a:r>
          </a:p>
        </p:txBody>
      </p:sp>
      <p:sp>
        <p:nvSpPr>
          <p:cNvPr id="17" name="Content Placeholder 3">
            <a:extLst>
              <a:ext uri="{FF2B5EF4-FFF2-40B4-BE49-F238E27FC236}">
                <a16:creationId xmlns:a16="http://schemas.microsoft.com/office/drawing/2014/main" id="{1F95D245-E7F7-40D9-8FAC-E7E97DFE6FA2}"/>
              </a:ext>
            </a:extLst>
          </p:cNvPr>
          <p:cNvSpPr txBox="1">
            <a:spLocks/>
          </p:cNvSpPr>
          <p:nvPr/>
        </p:nvSpPr>
        <p:spPr>
          <a:xfrm>
            <a:off x="4254501" y="1077986"/>
            <a:ext cx="4292099" cy="5067300"/>
          </a:xfrm>
          <a:prstGeom prst="rect">
            <a:avLst/>
          </a:prstGeom>
          <a:solidFill>
            <a:schemeClr val="tx2"/>
          </a:solidFill>
        </p:spPr>
        <p:txBody>
          <a:bodyPr vert="horz" lIns="182880" tIns="91440" rIns="182880" bIns="91440" rtlCol="0">
            <a:noAutofit/>
          </a:bodyPr>
          <a:lstStyle>
            <a:lvl1pPr marL="0" indent="0" algn="l" defTabSz="914400" rtl="0" eaLnBrk="1" latinLnBrk="0" hangingPunct="1">
              <a:lnSpc>
                <a:spcPct val="100000"/>
              </a:lnSpc>
              <a:spcBef>
                <a:spcPts val="0"/>
              </a:spcBef>
              <a:spcAft>
                <a:spcPts val="600"/>
              </a:spcAft>
              <a:buClr>
                <a:schemeClr val="accent1"/>
              </a:buClr>
              <a:buSzPct val="100000"/>
              <a:buFont typeface="Calibri" panose="020F0502020204030204" pitchFamily="34" charset="0"/>
              <a:buNone/>
              <a:defRPr sz="2400" kern="1200">
                <a:solidFill>
                  <a:schemeClr val="tx1">
                    <a:lumMod val="75000"/>
                    <a:lumOff val="25000"/>
                  </a:schemeClr>
                </a:solidFill>
                <a:latin typeface="+mn-lt"/>
                <a:ea typeface="+mn-ea"/>
                <a:cs typeface="+mn-cs"/>
              </a:defRPr>
            </a:lvl1pPr>
            <a:lvl2pPr marL="342900" indent="-228600" algn="l" defTabSz="914400" rtl="0" eaLnBrk="1" latinLnBrk="0" hangingPunct="1">
              <a:lnSpc>
                <a:spcPct val="100000"/>
              </a:lnSpc>
              <a:spcBef>
                <a:spcPts val="0"/>
              </a:spcBef>
              <a:spcAft>
                <a:spcPts val="600"/>
              </a:spcAft>
              <a:buClr>
                <a:schemeClr val="tx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685800" indent="-223838" algn="l" defTabSz="914400" rtl="0" eaLnBrk="1" latinLnBrk="0" hangingPunct="1">
              <a:lnSpc>
                <a:spcPct val="100000"/>
              </a:lnSpc>
              <a:spcBef>
                <a:spcPts val="0"/>
              </a:spcBef>
              <a:spcAft>
                <a:spcPts val="600"/>
              </a:spcAft>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3pPr>
            <a:lvl4pPr marL="977900" indent="-292100" algn="l" defTabSz="914400" rtl="0" eaLnBrk="1" latinLnBrk="0" hangingPunct="1">
              <a:lnSpc>
                <a:spcPct val="100000"/>
              </a:lnSpc>
              <a:spcBef>
                <a:spcPts val="0"/>
              </a:spcBef>
              <a:spcAft>
                <a:spcPts val="600"/>
              </a:spcAft>
              <a:buClr>
                <a:schemeClr val="bg1">
                  <a:lumMod val="50000"/>
                </a:schemeClr>
              </a:buClr>
              <a:buFont typeface="Arial" panose="020B0604020202020204"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0"/>
              </a:spcBef>
              <a:spcAft>
                <a:spcPts val="600"/>
              </a:spcAft>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1219170">
              <a:spcAft>
                <a:spcPts val="800"/>
              </a:spcAft>
              <a:buClr>
                <a:schemeClr val="bg1"/>
              </a:buClr>
            </a:pPr>
            <a:r>
              <a:rPr lang="en-US" sz="2200" b="1" dirty="0">
                <a:solidFill>
                  <a:schemeClr val="bg1"/>
                </a:solidFill>
              </a:rPr>
              <a:t>OFFICE/ R&amp;D</a:t>
            </a:r>
          </a:p>
          <a:p>
            <a:pPr marL="342900" indent="-342900" defTabSz="1219170">
              <a:spcAft>
                <a:spcPts val="800"/>
              </a:spcAft>
              <a:buClr>
                <a:schemeClr val="bg1"/>
              </a:buClr>
              <a:buFont typeface="Wingdings 2" panose="05020102010507070707" pitchFamily="18" charset="2"/>
              <a:buChar char="¡"/>
            </a:pPr>
            <a:r>
              <a:rPr lang="en-US" sz="2200" dirty="0">
                <a:solidFill>
                  <a:schemeClr val="bg1"/>
                </a:solidFill>
              </a:rPr>
              <a:t>Predictive sales/material management</a:t>
            </a:r>
          </a:p>
          <a:p>
            <a:pPr marL="342900" indent="-342900" defTabSz="1219170">
              <a:spcAft>
                <a:spcPts val="800"/>
              </a:spcAft>
              <a:buClr>
                <a:schemeClr val="bg1"/>
              </a:buClr>
              <a:buFont typeface="Wingdings 2" panose="05020102010507070707" pitchFamily="18" charset="2"/>
              <a:buChar char="¡"/>
            </a:pPr>
            <a:r>
              <a:rPr lang="en-US" sz="2200" dirty="0">
                <a:solidFill>
                  <a:schemeClr val="bg1"/>
                </a:solidFill>
              </a:rPr>
              <a:t>Project planning/ management</a:t>
            </a:r>
          </a:p>
          <a:p>
            <a:pPr marL="342900" indent="-342900" defTabSz="1219170">
              <a:spcAft>
                <a:spcPts val="800"/>
              </a:spcAft>
              <a:buClr>
                <a:schemeClr val="bg1"/>
              </a:buClr>
              <a:buFont typeface="Wingdings 2" panose="05020102010507070707" pitchFamily="18" charset="2"/>
              <a:buChar char="¡"/>
            </a:pPr>
            <a:r>
              <a:rPr lang="en-US" sz="2200" dirty="0">
                <a:solidFill>
                  <a:schemeClr val="bg1"/>
                </a:solidFill>
              </a:rPr>
              <a:t>Modeling – shelf life, line development</a:t>
            </a:r>
          </a:p>
          <a:p>
            <a:pPr marL="342900" indent="-342900" defTabSz="1219170">
              <a:spcAft>
                <a:spcPts val="800"/>
              </a:spcAft>
              <a:buClr>
                <a:schemeClr val="bg1"/>
              </a:buClr>
              <a:buFont typeface="Wingdings 2" panose="05020102010507070707" pitchFamily="18" charset="2"/>
              <a:buChar char="¡"/>
            </a:pPr>
            <a:r>
              <a:rPr lang="en-US" sz="2200" dirty="0">
                <a:solidFill>
                  <a:schemeClr val="bg1"/>
                </a:solidFill>
              </a:rPr>
              <a:t>Enhanced experience (beyond QR codes to more personalized consumer interaction) </a:t>
            </a:r>
          </a:p>
          <a:p>
            <a:pPr marL="342900" indent="-342900" defTabSz="1219170">
              <a:spcAft>
                <a:spcPts val="800"/>
              </a:spcAft>
              <a:buClr>
                <a:schemeClr val="bg1"/>
              </a:buClr>
              <a:buFont typeface="Wingdings 2" panose="05020102010507070707" pitchFamily="18" charset="2"/>
              <a:buChar char="¡"/>
            </a:pPr>
            <a:r>
              <a:rPr lang="en-US" sz="2200" dirty="0">
                <a:solidFill>
                  <a:schemeClr val="bg1"/>
                </a:solidFill>
              </a:rPr>
              <a:t>Data analytics </a:t>
            </a:r>
          </a:p>
        </p:txBody>
      </p:sp>
      <p:sp>
        <p:nvSpPr>
          <p:cNvPr id="3" name="TextBox 2">
            <a:extLst>
              <a:ext uri="{FF2B5EF4-FFF2-40B4-BE49-F238E27FC236}">
                <a16:creationId xmlns:a16="http://schemas.microsoft.com/office/drawing/2014/main" id="{0B78BAB3-2D22-D840-988B-8F6E2CFFF1CA}"/>
              </a:ext>
            </a:extLst>
          </p:cNvPr>
          <p:cNvSpPr txBox="1"/>
          <p:nvPr/>
        </p:nvSpPr>
        <p:spPr>
          <a:xfrm>
            <a:off x="433953" y="6089722"/>
            <a:ext cx="3645400" cy="261610"/>
          </a:xfrm>
          <a:prstGeom prst="rect">
            <a:avLst/>
          </a:prstGeom>
          <a:noFill/>
        </p:spPr>
        <p:txBody>
          <a:bodyPr wrap="square" rtlCol="0">
            <a:spAutoFit/>
          </a:bodyPr>
          <a:lstStyle/>
          <a:p>
            <a:r>
              <a:rPr lang="en-US" sz="1100" dirty="0"/>
              <a:t>Source: </a:t>
            </a:r>
            <a:r>
              <a:rPr lang="en-US" sz="1100" dirty="0" err="1"/>
              <a:t>www.cbinsights.com</a:t>
            </a:r>
            <a:endParaRPr lang="en-US" sz="1100" dirty="0"/>
          </a:p>
        </p:txBody>
      </p:sp>
    </p:spTree>
    <p:extLst>
      <p:ext uri="{BB962C8B-B14F-4D97-AF65-F5344CB8AC3E}">
        <p14:creationId xmlns:p14="http://schemas.microsoft.com/office/powerpoint/2010/main" val="406468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D350B-516D-4BBD-8041-92FE37A16110}"/>
              </a:ext>
            </a:extLst>
          </p:cNvPr>
          <p:cNvSpPr/>
          <p:nvPr/>
        </p:nvSpPr>
        <p:spPr>
          <a:xfrm>
            <a:off x="10566400" y="5549900"/>
            <a:ext cx="16256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64B815-B1E2-4212-98EB-755037141DA4}"/>
              </a:ext>
            </a:extLst>
          </p:cNvPr>
          <p:cNvSpPr>
            <a:spLocks noGrp="1"/>
          </p:cNvSpPr>
          <p:nvPr>
            <p:ph type="title"/>
          </p:nvPr>
        </p:nvSpPr>
        <p:spPr/>
        <p:txBody>
          <a:bodyPr>
            <a:normAutofit fontScale="90000"/>
          </a:bodyPr>
          <a:lstStyle/>
          <a:p>
            <a:r>
              <a:rPr lang="en-US" dirty="0" err="1"/>
              <a:t>PreScouter</a:t>
            </a:r>
            <a:r>
              <a:rPr lang="en-US" dirty="0"/>
              <a:t> identified 11 companies that are already offering commercially available solutions for smart packaging</a:t>
            </a:r>
          </a:p>
        </p:txBody>
      </p:sp>
      <p:sp>
        <p:nvSpPr>
          <p:cNvPr id="3" name="Slide Number Placeholder 2">
            <a:extLst>
              <a:ext uri="{FF2B5EF4-FFF2-40B4-BE49-F238E27FC236}">
                <a16:creationId xmlns:a16="http://schemas.microsoft.com/office/drawing/2014/main" id="{914C7C16-2012-48CF-8097-A6711B2283E9}"/>
              </a:ext>
            </a:extLst>
          </p:cNvPr>
          <p:cNvSpPr>
            <a:spLocks noGrp="1"/>
          </p:cNvSpPr>
          <p:nvPr>
            <p:ph type="sldNum" sz="quarter" idx="12"/>
          </p:nvPr>
        </p:nvSpPr>
        <p:spPr/>
        <p:txBody>
          <a:bodyPr/>
          <a:lstStyle/>
          <a:p>
            <a:fld id="{60387257-F602-472E-8322-7F0C0805D020}" type="slidenum">
              <a:rPr lang="en-US" smtClean="0"/>
              <a:t>27</a:t>
            </a:fld>
            <a:endParaRPr lang="en-US"/>
          </a:p>
        </p:txBody>
      </p:sp>
      <p:sp>
        <p:nvSpPr>
          <p:cNvPr id="4" name="Footer Placeholder 3">
            <a:extLst>
              <a:ext uri="{FF2B5EF4-FFF2-40B4-BE49-F238E27FC236}">
                <a16:creationId xmlns:a16="http://schemas.microsoft.com/office/drawing/2014/main" id="{CE85FF09-390B-4C12-9D7F-F20CB1208A6C}"/>
              </a:ext>
            </a:extLst>
          </p:cNvPr>
          <p:cNvSpPr>
            <a:spLocks noGrp="1"/>
          </p:cNvSpPr>
          <p:nvPr>
            <p:ph type="ftr" sz="quarter" idx="11"/>
          </p:nvPr>
        </p:nvSpPr>
        <p:spPr/>
        <p:txBody>
          <a:bodyPr/>
          <a:lstStyle/>
          <a:p>
            <a:r>
              <a:rPr lang="en-US"/>
              <a:t>PTIS | Confidential &amp; Proprietary</a:t>
            </a:r>
            <a:endParaRPr lang="en-US" dirty="0"/>
          </a:p>
        </p:txBody>
      </p:sp>
      <p:pic>
        <p:nvPicPr>
          <p:cNvPr id="7" name="Picture 6">
            <a:extLst>
              <a:ext uri="{FF2B5EF4-FFF2-40B4-BE49-F238E27FC236}">
                <a16:creationId xmlns:a16="http://schemas.microsoft.com/office/drawing/2014/main" id="{B5A56D9E-9B35-4A41-9E11-08688F93F9C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96714" y="1341080"/>
            <a:ext cx="9211278" cy="4983520"/>
          </a:xfrm>
          <a:prstGeom prst="rect">
            <a:avLst/>
          </a:prstGeom>
        </p:spPr>
      </p:pic>
    </p:spTree>
    <p:extLst>
      <p:ext uri="{BB962C8B-B14F-4D97-AF65-F5344CB8AC3E}">
        <p14:creationId xmlns:p14="http://schemas.microsoft.com/office/powerpoint/2010/main" val="2280524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CFAAC9E5-4EFE-7444-8C6A-10ED4F0AF05C}"/>
              </a:ext>
            </a:extLst>
          </p:cNvPr>
          <p:cNvPicPr>
            <a:picLocks noChangeAspect="1"/>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6893997" y="3378201"/>
            <a:ext cx="5310703" cy="2959100"/>
          </a:xfrm>
          <a:prstGeom prst="rect">
            <a:avLst/>
          </a:prstGeom>
        </p:spPr>
      </p:pic>
      <p:pic>
        <p:nvPicPr>
          <p:cNvPr id="5" name="Picture 4">
            <a:extLst>
              <a:ext uri="{FF2B5EF4-FFF2-40B4-BE49-F238E27FC236}">
                <a16:creationId xmlns:a16="http://schemas.microsoft.com/office/drawing/2014/main" id="{DB05C524-5DD9-1042-B8F3-262DDA8DA60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890821" y="0"/>
            <a:ext cx="5310704" cy="3429000"/>
          </a:xfrm>
          <a:prstGeom prst="rect">
            <a:avLst/>
          </a:prstGeom>
        </p:spPr>
      </p:pic>
      <p:sp>
        <p:nvSpPr>
          <p:cNvPr id="2" name="Title 1">
            <a:extLst>
              <a:ext uri="{FF2B5EF4-FFF2-40B4-BE49-F238E27FC236}">
                <a16:creationId xmlns:a16="http://schemas.microsoft.com/office/drawing/2014/main" id="{A7B0EE10-21A9-A245-A686-95E3AFF3ECCA}"/>
              </a:ext>
            </a:extLst>
          </p:cNvPr>
          <p:cNvSpPr>
            <a:spLocks noGrp="1"/>
          </p:cNvSpPr>
          <p:nvPr>
            <p:ph type="title"/>
          </p:nvPr>
        </p:nvSpPr>
        <p:spPr/>
        <p:txBody>
          <a:bodyPr/>
          <a:lstStyle/>
          <a:p>
            <a:r>
              <a:rPr lang="en-US" dirty="0"/>
              <a:t>Future Skills</a:t>
            </a:r>
          </a:p>
        </p:txBody>
      </p:sp>
      <p:sp>
        <p:nvSpPr>
          <p:cNvPr id="3" name="Content Placeholder 2">
            <a:extLst>
              <a:ext uri="{FF2B5EF4-FFF2-40B4-BE49-F238E27FC236}">
                <a16:creationId xmlns:a16="http://schemas.microsoft.com/office/drawing/2014/main" id="{B27BB41F-1E0D-3F40-8F8B-422E31352ABA}"/>
              </a:ext>
            </a:extLst>
          </p:cNvPr>
          <p:cNvSpPr>
            <a:spLocks noGrp="1"/>
          </p:cNvSpPr>
          <p:nvPr>
            <p:ph idx="4294967295"/>
          </p:nvPr>
        </p:nvSpPr>
        <p:spPr>
          <a:xfrm>
            <a:off x="275188" y="1275509"/>
            <a:ext cx="6477000" cy="4830762"/>
          </a:xfrm>
        </p:spPr>
        <p:txBody>
          <a:bodyPr vert="horz" lIns="121920" tIns="60960" rIns="121920" bIns="60960" rtlCol="0" anchor="t">
            <a:normAutofit/>
          </a:bodyPr>
          <a:lstStyle/>
          <a:p>
            <a:pPr marL="342900" indent="-342900" defTabSz="1219170">
              <a:spcBef>
                <a:spcPts val="1200"/>
              </a:spcBef>
              <a:spcAft>
                <a:spcPts val="1200"/>
              </a:spcAft>
              <a:buClr>
                <a:schemeClr val="accent2"/>
              </a:buClr>
              <a:buFont typeface="Wingdings 2" panose="05020102010507070707" pitchFamily="18" charset="2"/>
              <a:buChar char="¡"/>
            </a:pPr>
            <a:r>
              <a:rPr lang="en-US" sz="2400" dirty="0">
                <a:solidFill>
                  <a:schemeClr val="tx1"/>
                </a:solidFill>
                <a:latin typeface="+mn-lt"/>
                <a:cs typeface="+mn-cs"/>
              </a:rPr>
              <a:t>Siemens Foundation’s </a:t>
            </a:r>
            <a:r>
              <a:rPr lang="en-US" sz="2400" dirty="0">
                <a:solidFill>
                  <a:schemeClr val="accent6"/>
                </a:solidFill>
                <a:latin typeface="+mn-lt"/>
                <a:cs typeface="+mn-cs"/>
                <a:hlinkClick r:id="rId5">
                  <a:extLst>
                    <a:ext uri="{A12FA001-AC4F-418D-AE19-62706E023703}">
                      <ahyp:hlinkClr xmlns:ahyp="http://schemas.microsoft.com/office/drawing/2018/hyperlinkcolor" val="tx"/>
                    </a:ext>
                  </a:extLst>
                </a:hlinkClick>
              </a:rPr>
              <a:t>Middle-Skill Initiative</a:t>
            </a:r>
            <a:r>
              <a:rPr lang="en-US" sz="2400" dirty="0">
                <a:solidFill>
                  <a:schemeClr val="tx1"/>
                </a:solidFill>
                <a:latin typeface="+mn-lt"/>
                <a:cs typeface="+mn-cs"/>
              </a:rPr>
              <a:t>, work with young adults to close the ‘opportunity gap’ and build careers in the fields of science, technology, engineering and math (STEM)</a:t>
            </a:r>
          </a:p>
          <a:p>
            <a:pPr marL="342900" indent="-342900" defTabSz="1219170">
              <a:spcBef>
                <a:spcPts val="1200"/>
              </a:spcBef>
              <a:spcAft>
                <a:spcPts val="1200"/>
              </a:spcAft>
              <a:buClr>
                <a:schemeClr val="accent2"/>
              </a:buClr>
              <a:buFont typeface="Wingdings 2" panose="05020102010507070707" pitchFamily="18" charset="2"/>
              <a:buChar char="¡"/>
            </a:pPr>
            <a:r>
              <a:rPr lang="en-US" sz="2400" dirty="0">
                <a:solidFill>
                  <a:schemeClr val="accent6"/>
                </a:solidFill>
                <a:latin typeface="+mn-lt"/>
                <a:cs typeface="+mn-cs"/>
                <a:hlinkClick r:id="rId6">
                  <a:extLst>
                    <a:ext uri="{A12FA001-AC4F-418D-AE19-62706E023703}">
                      <ahyp:hlinkClr xmlns:ahyp="http://schemas.microsoft.com/office/drawing/2018/hyperlinkcolor" val="tx"/>
                    </a:ext>
                  </a:extLst>
                </a:hlinkClick>
              </a:rPr>
              <a:t>Year Up</a:t>
            </a:r>
            <a:r>
              <a:rPr lang="en-US" sz="2400" dirty="0">
                <a:solidFill>
                  <a:schemeClr val="tx1"/>
                </a:solidFill>
                <a:latin typeface="+mn-lt"/>
                <a:cs typeface="+mn-cs"/>
              </a:rPr>
              <a:t> provides training, support and meaningful work experience to nearly 4,000 young adults annually, with the aim of helping them fulfill their potential in higher education or kick-start a career</a:t>
            </a:r>
          </a:p>
          <a:p>
            <a:pPr indent="-304792" defTabSz="1219170">
              <a:buFont typeface="Arial" panose="020B0604020202020204" pitchFamily="34" charset="0"/>
              <a:buChar char="•"/>
            </a:pPr>
            <a:endParaRPr lang="en-US" dirty="0">
              <a:solidFill>
                <a:schemeClr val="tx1"/>
              </a:solidFill>
              <a:latin typeface="+mn-lt"/>
              <a:cs typeface="+mn-cs"/>
            </a:endParaRPr>
          </a:p>
        </p:txBody>
      </p:sp>
      <p:sp>
        <p:nvSpPr>
          <p:cNvPr id="10" name="Footer Placeholder 9">
            <a:extLst>
              <a:ext uri="{FF2B5EF4-FFF2-40B4-BE49-F238E27FC236}">
                <a16:creationId xmlns:a16="http://schemas.microsoft.com/office/drawing/2014/main" id="{D58511C4-5B44-4D23-8388-7BD34B651F8E}"/>
              </a:ext>
            </a:extLst>
          </p:cNvPr>
          <p:cNvSpPr>
            <a:spLocks noGrp="1"/>
          </p:cNvSpPr>
          <p:nvPr>
            <p:ph type="ftr" sz="quarter" idx="11"/>
          </p:nvPr>
        </p:nvSpPr>
        <p:spPr/>
        <p:txBody>
          <a:bodyPr/>
          <a:lstStyle/>
          <a:p>
            <a:r>
              <a:rPr lang="en-US"/>
              <a:t>PTIS | Confidential &amp; Proprietary</a:t>
            </a:r>
            <a:endParaRPr lang="en-US" dirty="0"/>
          </a:p>
        </p:txBody>
      </p:sp>
      <p:sp>
        <p:nvSpPr>
          <p:cNvPr id="11" name="Slide Number Placeholder 10">
            <a:extLst>
              <a:ext uri="{FF2B5EF4-FFF2-40B4-BE49-F238E27FC236}">
                <a16:creationId xmlns:a16="http://schemas.microsoft.com/office/drawing/2014/main" id="{40713FE7-A86B-4EFA-9724-01E79FBA316E}"/>
              </a:ext>
            </a:extLst>
          </p:cNvPr>
          <p:cNvSpPr>
            <a:spLocks noGrp="1"/>
          </p:cNvSpPr>
          <p:nvPr>
            <p:ph type="sldNum" sz="quarter" idx="12"/>
          </p:nvPr>
        </p:nvSpPr>
        <p:spPr/>
        <p:txBody>
          <a:bodyPr/>
          <a:lstStyle/>
          <a:p>
            <a:fld id="{60387257-F602-472E-8322-7F0C0805D020}" type="slidenum">
              <a:rPr lang="en-US" smtClean="0"/>
              <a:t>28</a:t>
            </a:fld>
            <a:endParaRPr lang="en-US"/>
          </a:p>
        </p:txBody>
      </p:sp>
    </p:spTree>
    <p:extLst>
      <p:ext uri="{BB962C8B-B14F-4D97-AF65-F5344CB8AC3E}">
        <p14:creationId xmlns:p14="http://schemas.microsoft.com/office/powerpoint/2010/main" val="1296088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30D97-40B2-CD45-B756-636E818F8C42}"/>
              </a:ext>
            </a:extLst>
          </p:cNvPr>
          <p:cNvSpPr>
            <a:spLocks noGrp="1"/>
          </p:cNvSpPr>
          <p:nvPr>
            <p:ph type="title"/>
          </p:nvPr>
        </p:nvSpPr>
        <p:spPr/>
        <p:txBody>
          <a:bodyPr vert="horz" lIns="121920" tIns="60960" rIns="121920" bIns="60960" rtlCol="0" anchor="ctr">
            <a:normAutofit/>
          </a:bodyPr>
          <a:lstStyle/>
          <a:p>
            <a:pPr defTabSz="1219170"/>
            <a:r>
              <a:rPr lang="en-US" sz="4800" dirty="0">
                <a:latin typeface="+mj-lt"/>
                <a:cs typeface="+mj-cs"/>
              </a:rPr>
              <a:t>Agenda</a:t>
            </a:r>
          </a:p>
        </p:txBody>
      </p:sp>
      <p:sp>
        <p:nvSpPr>
          <p:cNvPr id="4" name="Slide Number Placeholder 3">
            <a:extLst>
              <a:ext uri="{FF2B5EF4-FFF2-40B4-BE49-F238E27FC236}">
                <a16:creationId xmlns:a16="http://schemas.microsoft.com/office/drawing/2014/main" id="{60FAA09C-3B12-3F47-A2A8-E7EE96B5A50E}"/>
              </a:ext>
            </a:extLst>
          </p:cNvPr>
          <p:cNvSpPr>
            <a:spLocks noGrp="1"/>
          </p:cNvSpPr>
          <p:nvPr>
            <p:ph type="sldNum" sz="quarter" idx="12"/>
          </p:nvPr>
        </p:nvSpPr>
        <p:spPr/>
        <p:txBody>
          <a:bodyPr vert="horz" wrap="square" lIns="121920" tIns="60960" rIns="121920" bIns="60960" rtlCol="0" anchor="ctr">
            <a:normAutofit fontScale="55000" lnSpcReduction="20000"/>
          </a:bodyPr>
          <a:lstStyle/>
          <a:p>
            <a:pPr defTabSz="1219170">
              <a:lnSpc>
                <a:spcPct val="90000"/>
              </a:lnSpc>
              <a:spcAft>
                <a:spcPts val="800"/>
              </a:spcAft>
              <a:defRPr/>
            </a:pPr>
            <a:fld id="{40499CAF-4E4B-6745-A0F9-EF4A1CC74AD8}" type="slidenum">
              <a:rPr lang="en-US" sz="1600">
                <a:solidFill>
                  <a:schemeClr val="bg1">
                    <a:lumMod val="50000"/>
                  </a:schemeClr>
                </a:solidFill>
              </a:rPr>
              <a:pPr defTabSz="1219170">
                <a:lnSpc>
                  <a:spcPct val="90000"/>
                </a:lnSpc>
                <a:spcAft>
                  <a:spcPts val="800"/>
                </a:spcAft>
                <a:defRPr/>
              </a:pPr>
              <a:t>29</a:t>
            </a:fld>
            <a:endParaRPr lang="en-US" sz="1600">
              <a:solidFill>
                <a:schemeClr val="bg1">
                  <a:lumMod val="50000"/>
                </a:schemeClr>
              </a:solidFill>
            </a:endParaRPr>
          </a:p>
        </p:txBody>
      </p:sp>
      <p:graphicFrame>
        <p:nvGraphicFramePr>
          <p:cNvPr id="7" name="Table 6">
            <a:extLst>
              <a:ext uri="{FF2B5EF4-FFF2-40B4-BE49-F238E27FC236}">
                <a16:creationId xmlns:a16="http://schemas.microsoft.com/office/drawing/2014/main" id="{8CB5B5E8-33CC-40D1-98B4-E30FEC463A8C}"/>
              </a:ext>
            </a:extLst>
          </p:cNvPr>
          <p:cNvGraphicFramePr>
            <a:graphicFrameLocks noGrp="1"/>
          </p:cNvGraphicFramePr>
          <p:nvPr>
            <p:extLst>
              <p:ext uri="{D42A27DB-BD31-4B8C-83A1-F6EECF244321}">
                <p14:modId xmlns:p14="http://schemas.microsoft.com/office/powerpoint/2010/main" val="3290163364"/>
              </p:ext>
            </p:extLst>
          </p:nvPr>
        </p:nvGraphicFramePr>
        <p:xfrm>
          <a:off x="4560771" y="817878"/>
          <a:ext cx="6999171" cy="4577715"/>
        </p:xfrm>
        <a:graphic>
          <a:graphicData uri="http://schemas.openxmlformats.org/drawingml/2006/table">
            <a:tbl>
              <a:tblPr>
                <a:tableStyleId>{5C22544A-7EE6-4342-B048-85BDC9FD1C3A}</a:tableStyleId>
              </a:tblPr>
              <a:tblGrid>
                <a:gridCol w="6999171">
                  <a:extLst>
                    <a:ext uri="{9D8B030D-6E8A-4147-A177-3AD203B41FA5}">
                      <a16:colId xmlns:a16="http://schemas.microsoft.com/office/drawing/2014/main" val="125775754"/>
                    </a:ext>
                  </a:extLst>
                </a:gridCol>
              </a:tblGrid>
              <a:tr h="732663">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dirty="0">
                          <a:solidFill>
                            <a:schemeClr val="bg1">
                              <a:lumMod val="75000"/>
                            </a:schemeClr>
                          </a:solidFill>
                        </a:rPr>
                        <a:t>Introduction</a:t>
                      </a:r>
                    </a:p>
                  </a:txBody>
                  <a:tcPr marT="91440" marB="91440" anchor="ctr">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4826606"/>
                  </a:ext>
                </a:extLst>
              </a:tr>
              <a:tr h="583059">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kern="1200" dirty="0">
                          <a:solidFill>
                            <a:schemeClr val="bg1">
                              <a:lumMod val="75000"/>
                            </a:schemeClr>
                          </a:solidFill>
                          <a:latin typeface="+mn-lt"/>
                          <a:ea typeface="+mn-ea"/>
                          <a:cs typeface="+mn-cs"/>
                        </a:rPr>
                        <a:t>Start with the End in Mind ‒ The Future of Packaging</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63198345"/>
                  </a:ext>
                </a:extLst>
              </a:tr>
              <a:tr h="732663">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kern="1200" dirty="0">
                          <a:solidFill>
                            <a:schemeClr val="bg1">
                              <a:lumMod val="75000"/>
                            </a:schemeClr>
                          </a:solidFill>
                          <a:latin typeface="+mn-lt"/>
                          <a:ea typeface="+mn-ea"/>
                          <a:cs typeface="+mn-cs"/>
                        </a:rPr>
                        <a:t>2019 Trends and Predictions</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41624705"/>
                  </a:ext>
                </a:extLst>
              </a:tr>
              <a:tr h="732663">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kern="1200" dirty="0">
                          <a:solidFill>
                            <a:schemeClr val="bg1">
                              <a:lumMod val="75000"/>
                            </a:schemeClr>
                          </a:solidFill>
                          <a:latin typeface="+mn-lt"/>
                          <a:ea typeface="+mn-ea"/>
                          <a:cs typeface="+mn-cs"/>
                        </a:rPr>
                        <a:t>What it Means for (Paperboard) Packaging</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19935361"/>
                  </a:ext>
                </a:extLst>
              </a:tr>
              <a:tr h="732663">
                <a:tc>
                  <a:txBody>
                    <a:bodyPr/>
                    <a:lstStyle/>
                    <a:p>
                      <a:pPr marL="342900" indent="-342900" algn="l" defTabSz="914400" rtl="0" eaLnBrk="1" latinLnBrk="0" hangingPunct="1">
                        <a:buClr>
                          <a:schemeClr val="accent2"/>
                        </a:buClr>
                        <a:buFont typeface="Wingdings" panose="05000000000000000000" pitchFamily="2" charset="2"/>
                        <a:buChar char=""/>
                      </a:pPr>
                      <a:r>
                        <a:rPr lang="en-US" sz="2400" b="1" kern="1200" dirty="0" err="1">
                          <a:solidFill>
                            <a:schemeClr val="dk1"/>
                          </a:solidFill>
                          <a:latin typeface="+mn-lt"/>
                          <a:ea typeface="+mn-ea"/>
                          <a:cs typeface="+mn-cs"/>
                        </a:rPr>
                        <a:t>IIoT</a:t>
                      </a:r>
                      <a:r>
                        <a:rPr lang="en-US" sz="2400" b="1" kern="1200" dirty="0">
                          <a:solidFill>
                            <a:schemeClr val="dk1"/>
                          </a:solidFill>
                          <a:latin typeface="+mn-lt"/>
                          <a:ea typeface="+mn-ea"/>
                          <a:cs typeface="+mn-cs"/>
                        </a:rPr>
                        <a:t>, Industry 4.0 Results</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15983582"/>
                  </a:ext>
                </a:extLst>
              </a:tr>
              <a:tr h="732663">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dirty="0">
                          <a:solidFill>
                            <a:schemeClr val="bg1">
                              <a:lumMod val="75000"/>
                            </a:schemeClr>
                          </a:solidFill>
                        </a:rPr>
                        <a:t>Key Takeaways</a:t>
                      </a:r>
                    </a:p>
                  </a:txBody>
                  <a:tcPr marT="91440" marB="91440" anchor="ctr">
                    <a:lnT w="9525"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940371566"/>
                  </a:ext>
                </a:extLst>
              </a:tr>
            </a:tbl>
          </a:graphicData>
        </a:graphic>
      </p:graphicFrame>
      <p:pic>
        <p:nvPicPr>
          <p:cNvPr id="6" name="Picture 5">
            <a:extLst>
              <a:ext uri="{FF2B5EF4-FFF2-40B4-BE49-F238E27FC236}">
                <a16:creationId xmlns:a16="http://schemas.microsoft.com/office/drawing/2014/main" id="{AD20CE0A-88C8-FA4B-87A9-6DB384118989}"/>
              </a:ext>
            </a:extLst>
          </p:cNvPr>
          <p:cNvPicPr>
            <a:picLocks noChangeAspect="1"/>
          </p:cNvPicPr>
          <p:nvPr/>
        </p:nvPicPr>
        <p:blipFill>
          <a:blip r:embed="rId3"/>
          <a:stretch>
            <a:fillRect/>
          </a:stretch>
        </p:blipFill>
        <p:spPr>
          <a:xfrm>
            <a:off x="530940" y="2447890"/>
            <a:ext cx="2569497" cy="922118"/>
          </a:xfrm>
          <a:prstGeom prst="rect">
            <a:avLst/>
          </a:prstGeom>
        </p:spPr>
      </p:pic>
    </p:spTree>
    <p:extLst>
      <p:ext uri="{BB962C8B-B14F-4D97-AF65-F5344CB8AC3E}">
        <p14:creationId xmlns:p14="http://schemas.microsoft.com/office/powerpoint/2010/main" val="4112234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30D97-40B2-CD45-B756-636E818F8C42}"/>
              </a:ext>
            </a:extLst>
          </p:cNvPr>
          <p:cNvSpPr>
            <a:spLocks noGrp="1"/>
          </p:cNvSpPr>
          <p:nvPr>
            <p:ph type="title"/>
          </p:nvPr>
        </p:nvSpPr>
        <p:spPr/>
        <p:txBody>
          <a:bodyPr vert="horz" lIns="121920" tIns="60960" rIns="121920" bIns="60960" rtlCol="0" anchor="ctr">
            <a:normAutofit/>
          </a:bodyPr>
          <a:lstStyle/>
          <a:p>
            <a:pPr defTabSz="1219170"/>
            <a:r>
              <a:rPr lang="en-US" sz="4800" dirty="0">
                <a:latin typeface="+mj-lt"/>
                <a:cs typeface="+mj-cs"/>
              </a:rPr>
              <a:t>Agenda</a:t>
            </a:r>
          </a:p>
        </p:txBody>
      </p:sp>
      <p:sp>
        <p:nvSpPr>
          <p:cNvPr id="4" name="Slide Number Placeholder 3">
            <a:extLst>
              <a:ext uri="{FF2B5EF4-FFF2-40B4-BE49-F238E27FC236}">
                <a16:creationId xmlns:a16="http://schemas.microsoft.com/office/drawing/2014/main" id="{60FAA09C-3B12-3F47-A2A8-E7EE96B5A50E}"/>
              </a:ext>
            </a:extLst>
          </p:cNvPr>
          <p:cNvSpPr>
            <a:spLocks noGrp="1"/>
          </p:cNvSpPr>
          <p:nvPr>
            <p:ph type="sldNum" sz="quarter" idx="12"/>
          </p:nvPr>
        </p:nvSpPr>
        <p:spPr/>
        <p:txBody>
          <a:bodyPr vert="horz" wrap="square" lIns="121920" tIns="60960" rIns="121920" bIns="60960" rtlCol="0" anchor="ctr">
            <a:normAutofit fontScale="55000" lnSpcReduction="20000"/>
          </a:bodyPr>
          <a:lstStyle/>
          <a:p>
            <a:pPr defTabSz="1219170">
              <a:lnSpc>
                <a:spcPct val="90000"/>
              </a:lnSpc>
              <a:spcAft>
                <a:spcPts val="800"/>
              </a:spcAft>
              <a:defRPr/>
            </a:pPr>
            <a:fld id="{40499CAF-4E4B-6745-A0F9-EF4A1CC74AD8}" type="slidenum">
              <a:rPr lang="en-US" sz="1600">
                <a:solidFill>
                  <a:schemeClr val="bg1">
                    <a:lumMod val="50000"/>
                  </a:schemeClr>
                </a:solidFill>
              </a:rPr>
              <a:pPr defTabSz="1219170">
                <a:lnSpc>
                  <a:spcPct val="90000"/>
                </a:lnSpc>
                <a:spcAft>
                  <a:spcPts val="800"/>
                </a:spcAft>
                <a:defRPr/>
              </a:pPr>
              <a:t>3</a:t>
            </a:fld>
            <a:endParaRPr lang="en-US" sz="1600">
              <a:solidFill>
                <a:schemeClr val="bg1">
                  <a:lumMod val="50000"/>
                </a:schemeClr>
              </a:solidFill>
            </a:endParaRPr>
          </a:p>
        </p:txBody>
      </p:sp>
      <p:graphicFrame>
        <p:nvGraphicFramePr>
          <p:cNvPr id="7" name="Table 6">
            <a:extLst>
              <a:ext uri="{FF2B5EF4-FFF2-40B4-BE49-F238E27FC236}">
                <a16:creationId xmlns:a16="http://schemas.microsoft.com/office/drawing/2014/main" id="{8CB5B5E8-33CC-40D1-98B4-E30FEC463A8C}"/>
              </a:ext>
            </a:extLst>
          </p:cNvPr>
          <p:cNvGraphicFramePr>
            <a:graphicFrameLocks noGrp="1"/>
          </p:cNvGraphicFramePr>
          <p:nvPr>
            <p:extLst>
              <p:ext uri="{D42A27DB-BD31-4B8C-83A1-F6EECF244321}">
                <p14:modId xmlns:p14="http://schemas.microsoft.com/office/powerpoint/2010/main" val="1584452878"/>
              </p:ext>
            </p:extLst>
          </p:nvPr>
        </p:nvGraphicFramePr>
        <p:xfrm>
          <a:off x="4560771" y="817878"/>
          <a:ext cx="6999171" cy="4577715"/>
        </p:xfrm>
        <a:graphic>
          <a:graphicData uri="http://schemas.openxmlformats.org/drawingml/2006/table">
            <a:tbl>
              <a:tblPr>
                <a:tableStyleId>{5C22544A-7EE6-4342-B048-85BDC9FD1C3A}</a:tableStyleId>
              </a:tblPr>
              <a:tblGrid>
                <a:gridCol w="6999171">
                  <a:extLst>
                    <a:ext uri="{9D8B030D-6E8A-4147-A177-3AD203B41FA5}">
                      <a16:colId xmlns:a16="http://schemas.microsoft.com/office/drawing/2014/main" val="125775754"/>
                    </a:ext>
                  </a:extLst>
                </a:gridCol>
              </a:tblGrid>
              <a:tr h="732663">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dirty="0">
                          <a:solidFill>
                            <a:schemeClr val="bg1">
                              <a:lumMod val="75000"/>
                            </a:schemeClr>
                          </a:solidFill>
                        </a:rPr>
                        <a:t>Introduction</a:t>
                      </a:r>
                    </a:p>
                  </a:txBody>
                  <a:tcPr marT="91440" marB="91440" anchor="ctr">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4826606"/>
                  </a:ext>
                </a:extLst>
              </a:tr>
              <a:tr h="583059">
                <a:tc>
                  <a:txBody>
                    <a:bodyPr/>
                    <a:lstStyle/>
                    <a:p>
                      <a:pPr marL="342900" indent="-342900">
                        <a:buClr>
                          <a:schemeClr val="accent2"/>
                        </a:buClr>
                        <a:buFont typeface="Wingdings" panose="05000000000000000000" pitchFamily="2" charset="2"/>
                        <a:buChar char=""/>
                      </a:pPr>
                      <a:r>
                        <a:rPr lang="en-US" sz="2400" b="1" dirty="0"/>
                        <a:t>Start with the End in Mind ‒ The Future of Packaging</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63198345"/>
                  </a:ext>
                </a:extLst>
              </a:tr>
              <a:tr h="732663">
                <a:tc>
                  <a:txBody>
                    <a:bodyPr/>
                    <a:lstStyle/>
                    <a:p>
                      <a:pPr marL="342900" indent="-342900">
                        <a:buClr>
                          <a:schemeClr val="bg1">
                            <a:lumMod val="85000"/>
                          </a:schemeClr>
                        </a:buClr>
                        <a:buFont typeface="Wingdings" panose="05000000000000000000" pitchFamily="2" charset="2"/>
                        <a:buChar char=""/>
                      </a:pPr>
                      <a:r>
                        <a:rPr lang="en-US" sz="2400" dirty="0">
                          <a:solidFill>
                            <a:schemeClr val="bg1">
                              <a:lumMod val="75000"/>
                            </a:schemeClr>
                          </a:solidFill>
                        </a:rPr>
                        <a:t>2019 Trends and Predictions</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41624705"/>
                  </a:ext>
                </a:extLst>
              </a:tr>
              <a:tr h="732663">
                <a:tc>
                  <a:txBody>
                    <a:bodyPr/>
                    <a:lstStyle/>
                    <a:p>
                      <a:pPr marL="342900" indent="-342900">
                        <a:buClr>
                          <a:schemeClr val="bg1">
                            <a:lumMod val="85000"/>
                          </a:schemeClr>
                        </a:buClr>
                        <a:buFont typeface="Wingdings" panose="05000000000000000000" pitchFamily="2" charset="2"/>
                        <a:buChar char=""/>
                      </a:pPr>
                      <a:r>
                        <a:rPr lang="en-US" sz="2400" dirty="0">
                          <a:solidFill>
                            <a:schemeClr val="bg1">
                              <a:lumMod val="75000"/>
                            </a:schemeClr>
                          </a:solidFill>
                        </a:rPr>
                        <a:t>What it Means for (Paperboard) Packaging</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19935361"/>
                  </a:ext>
                </a:extLst>
              </a:tr>
              <a:tr h="732663">
                <a:tc>
                  <a:txBody>
                    <a:bodyPr/>
                    <a:lstStyle/>
                    <a:p>
                      <a:pPr marL="342900" indent="-342900">
                        <a:buClr>
                          <a:schemeClr val="bg1">
                            <a:lumMod val="85000"/>
                          </a:schemeClr>
                        </a:buClr>
                        <a:buFont typeface="Wingdings" panose="05000000000000000000" pitchFamily="2" charset="2"/>
                        <a:buChar char=""/>
                      </a:pPr>
                      <a:r>
                        <a:rPr lang="en-US" sz="2400" dirty="0" err="1">
                          <a:solidFill>
                            <a:schemeClr val="bg1">
                              <a:lumMod val="75000"/>
                            </a:schemeClr>
                          </a:solidFill>
                        </a:rPr>
                        <a:t>IIoT</a:t>
                      </a:r>
                      <a:r>
                        <a:rPr lang="en-US" sz="2400" dirty="0">
                          <a:solidFill>
                            <a:schemeClr val="bg1">
                              <a:lumMod val="75000"/>
                            </a:schemeClr>
                          </a:solidFill>
                        </a:rPr>
                        <a:t>, Industry 4.0 Results</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15983582"/>
                  </a:ext>
                </a:extLst>
              </a:tr>
              <a:tr h="732663">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dirty="0">
                          <a:solidFill>
                            <a:schemeClr val="bg1">
                              <a:lumMod val="75000"/>
                            </a:schemeClr>
                          </a:solidFill>
                        </a:rPr>
                        <a:t>Key Takeaways</a:t>
                      </a:r>
                    </a:p>
                  </a:txBody>
                  <a:tcPr marT="91440" marB="91440" anchor="ctr">
                    <a:lnT w="9525"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940371566"/>
                  </a:ext>
                </a:extLst>
              </a:tr>
            </a:tbl>
          </a:graphicData>
        </a:graphic>
      </p:graphicFrame>
      <p:pic>
        <p:nvPicPr>
          <p:cNvPr id="8" name="Picture 7">
            <a:extLst>
              <a:ext uri="{FF2B5EF4-FFF2-40B4-BE49-F238E27FC236}">
                <a16:creationId xmlns:a16="http://schemas.microsoft.com/office/drawing/2014/main" id="{A64CAC8B-FF8E-A441-86EC-7FB2D4BEBA85}"/>
              </a:ext>
            </a:extLst>
          </p:cNvPr>
          <p:cNvPicPr>
            <a:picLocks noChangeAspect="1"/>
          </p:cNvPicPr>
          <p:nvPr/>
        </p:nvPicPr>
        <p:blipFill>
          <a:blip r:embed="rId3"/>
          <a:stretch>
            <a:fillRect/>
          </a:stretch>
        </p:blipFill>
        <p:spPr>
          <a:xfrm>
            <a:off x="530940" y="2447890"/>
            <a:ext cx="2569497" cy="922118"/>
          </a:xfrm>
          <a:prstGeom prst="rect">
            <a:avLst/>
          </a:prstGeom>
        </p:spPr>
      </p:pic>
    </p:spTree>
    <p:extLst>
      <p:ext uri="{BB962C8B-B14F-4D97-AF65-F5344CB8AC3E}">
        <p14:creationId xmlns:p14="http://schemas.microsoft.com/office/powerpoint/2010/main" val="395600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B9524E-93C1-3A47-9F13-0E05C96777D3}"/>
              </a:ext>
            </a:extLst>
          </p:cNvPr>
          <p:cNvSpPr>
            <a:spLocks noGrp="1"/>
          </p:cNvSpPr>
          <p:nvPr>
            <p:ph type="title"/>
          </p:nvPr>
        </p:nvSpPr>
        <p:spPr>
          <a:xfrm>
            <a:off x="308008" y="199037"/>
            <a:ext cx="11388691" cy="1101129"/>
          </a:xfrm>
        </p:spPr>
        <p:txBody>
          <a:bodyPr>
            <a:normAutofit/>
          </a:bodyPr>
          <a:lstStyle/>
          <a:p>
            <a:r>
              <a:rPr lang="en-US" dirty="0"/>
              <a:t>The Future – Agile </a:t>
            </a:r>
            <a:r>
              <a:rPr lang="en-US" dirty="0" err="1"/>
              <a:t>IIoT</a:t>
            </a:r>
            <a:r>
              <a:rPr lang="en-US" dirty="0"/>
              <a:t> </a:t>
            </a:r>
            <a:br>
              <a:rPr lang="en-US" dirty="0"/>
            </a:br>
            <a:r>
              <a:rPr lang="en-US" dirty="0"/>
              <a:t>Solutions</a:t>
            </a:r>
          </a:p>
        </p:txBody>
      </p:sp>
      <p:sp>
        <p:nvSpPr>
          <p:cNvPr id="3" name="Content Placeholder 2">
            <a:extLst>
              <a:ext uri="{FF2B5EF4-FFF2-40B4-BE49-F238E27FC236}">
                <a16:creationId xmlns:a16="http://schemas.microsoft.com/office/drawing/2014/main" id="{8416A04D-BC78-0848-9005-AD5C4E94ABAD}"/>
              </a:ext>
            </a:extLst>
          </p:cNvPr>
          <p:cNvSpPr>
            <a:spLocks noGrp="1"/>
          </p:cNvSpPr>
          <p:nvPr>
            <p:ph idx="4294967295"/>
          </p:nvPr>
        </p:nvSpPr>
        <p:spPr>
          <a:xfrm>
            <a:off x="315961" y="1786731"/>
            <a:ext cx="5686392" cy="3462337"/>
          </a:xfrm>
        </p:spPr>
        <p:txBody>
          <a:bodyPr vert="horz" lIns="121920" tIns="60960" rIns="121920" bIns="60960" rtlCol="0">
            <a:noAutofit/>
          </a:bodyPr>
          <a:lstStyle/>
          <a:p>
            <a:pPr defTabSz="1219170">
              <a:buNone/>
              <a:defRPr sz="3000">
                <a:latin typeface="Gotham Book"/>
                <a:ea typeface="Gotham Book"/>
                <a:cs typeface="Gotham Book"/>
                <a:sym typeface="Gotham Book"/>
              </a:defRPr>
            </a:pPr>
            <a:r>
              <a:rPr lang="en-US" sz="2800" b="1" dirty="0" err="1">
                <a:solidFill>
                  <a:schemeClr val="tx1"/>
                </a:solidFill>
                <a:latin typeface="+mn-lt"/>
                <a:cs typeface="+mn-cs"/>
              </a:rPr>
              <a:t>Worximity</a:t>
            </a:r>
            <a:endParaRPr lang="en-US" sz="2800" b="1" dirty="0">
              <a:solidFill>
                <a:schemeClr val="tx1"/>
              </a:solidFill>
              <a:latin typeface="+mn-lt"/>
              <a:cs typeface="+mn-cs"/>
            </a:endParaRPr>
          </a:p>
          <a:p>
            <a:pPr marL="342900" indent="-304800" defTabSz="1219170">
              <a:buClr>
                <a:schemeClr val="accent2"/>
              </a:buClr>
              <a:buFont typeface="Wingdings 2" panose="05020102010507070707" pitchFamily="18" charset="2"/>
              <a:buChar char="¡"/>
              <a:defRPr sz="3000">
                <a:latin typeface="Gotham Book"/>
                <a:ea typeface="Gotham Book"/>
                <a:cs typeface="Gotham Book"/>
                <a:sym typeface="Gotham Book"/>
              </a:defRPr>
            </a:pPr>
            <a:r>
              <a:rPr lang="en-US" sz="2800" dirty="0">
                <a:solidFill>
                  <a:schemeClr val="tx1"/>
                </a:solidFill>
                <a:latin typeface="+mn-lt"/>
                <a:cs typeface="+mn-cs"/>
              </a:rPr>
              <a:t>Founded in 2012</a:t>
            </a:r>
          </a:p>
          <a:p>
            <a:pPr marL="342900" indent="-304800" defTabSz="1219170">
              <a:buClr>
                <a:schemeClr val="accent2"/>
              </a:buClr>
              <a:buFont typeface="Wingdings 2" panose="05020102010507070707" pitchFamily="18" charset="2"/>
              <a:buChar char="¡"/>
              <a:defRPr sz="3000">
                <a:latin typeface="Gotham Book"/>
                <a:ea typeface="Gotham Book"/>
                <a:cs typeface="Gotham Book"/>
                <a:sym typeface="Gotham Book"/>
              </a:defRPr>
            </a:pPr>
            <a:r>
              <a:rPr lang="en-US" sz="2800" dirty="0">
                <a:solidFill>
                  <a:schemeClr val="tx1"/>
                </a:solidFill>
                <a:latin typeface="+mn-lt"/>
                <a:cs typeface="+mn-cs"/>
              </a:rPr>
              <a:t>Over 1,500 installations: </a:t>
            </a:r>
            <a:br>
              <a:rPr lang="en-US" sz="2800" dirty="0">
                <a:solidFill>
                  <a:schemeClr val="tx1"/>
                </a:solidFill>
                <a:latin typeface="+mn-lt"/>
                <a:cs typeface="+mn-cs"/>
              </a:rPr>
            </a:br>
            <a:r>
              <a:rPr lang="en-US" sz="2800" dirty="0">
                <a:solidFill>
                  <a:schemeClr val="tx1"/>
                </a:solidFill>
                <a:latin typeface="+mn-lt"/>
                <a:cs typeface="+mn-cs"/>
              </a:rPr>
              <a:t>US, Canada, France, Australia, Mexico</a:t>
            </a:r>
          </a:p>
        </p:txBody>
      </p:sp>
      <p:pic>
        <p:nvPicPr>
          <p:cNvPr id="9" name="pasted-image.pdf" descr="pasted-image.pdf">
            <a:extLst>
              <a:ext uri="{FF2B5EF4-FFF2-40B4-BE49-F238E27FC236}">
                <a16:creationId xmlns:a16="http://schemas.microsoft.com/office/drawing/2014/main" id="{3F3D74E1-0D2A-D347-8EF1-63F232505F9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676901" y="0"/>
            <a:ext cx="6515100" cy="685800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Footer Placeholder 6">
            <a:extLst>
              <a:ext uri="{FF2B5EF4-FFF2-40B4-BE49-F238E27FC236}">
                <a16:creationId xmlns:a16="http://schemas.microsoft.com/office/drawing/2014/main" id="{00327B56-2855-4B46-AE99-A0446CFCC7FD}"/>
              </a:ext>
            </a:extLst>
          </p:cNvPr>
          <p:cNvSpPr>
            <a:spLocks noGrp="1"/>
          </p:cNvSpPr>
          <p:nvPr>
            <p:ph type="ftr" sz="quarter" idx="11"/>
          </p:nvPr>
        </p:nvSpPr>
        <p:spPr/>
        <p:txBody>
          <a:bodyPr/>
          <a:lstStyle/>
          <a:p>
            <a:r>
              <a:rPr lang="en-US"/>
              <a:t>PTIS | Confidential &amp; Proprietary</a:t>
            </a:r>
            <a:endParaRPr lang="en-US" dirty="0"/>
          </a:p>
        </p:txBody>
      </p:sp>
      <p:sp>
        <p:nvSpPr>
          <p:cNvPr id="8" name="Slide Number Placeholder 7">
            <a:extLst>
              <a:ext uri="{FF2B5EF4-FFF2-40B4-BE49-F238E27FC236}">
                <a16:creationId xmlns:a16="http://schemas.microsoft.com/office/drawing/2014/main" id="{5DF5657D-1344-4D82-90C3-C85C01016E13}"/>
              </a:ext>
            </a:extLst>
          </p:cNvPr>
          <p:cNvSpPr>
            <a:spLocks noGrp="1"/>
          </p:cNvSpPr>
          <p:nvPr>
            <p:ph type="sldNum" sz="quarter" idx="12"/>
          </p:nvPr>
        </p:nvSpPr>
        <p:spPr/>
        <p:txBody>
          <a:bodyPr/>
          <a:lstStyle/>
          <a:p>
            <a:fld id="{60387257-F602-472E-8322-7F0C0805D020}" type="slidenum">
              <a:rPr lang="en-US" smtClean="0"/>
              <a:t>30</a:t>
            </a:fld>
            <a:endParaRPr lang="en-US"/>
          </a:p>
        </p:txBody>
      </p:sp>
    </p:spTree>
    <p:extLst>
      <p:ext uri="{BB962C8B-B14F-4D97-AF65-F5344CB8AC3E}">
        <p14:creationId xmlns:p14="http://schemas.microsoft.com/office/powerpoint/2010/main" val="97721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he Worximity solution… Always simpler!!!…"/>
          <p:cNvSpPr txBox="1"/>
          <p:nvPr/>
        </p:nvSpPr>
        <p:spPr>
          <a:xfrm>
            <a:off x="12700" y="1255483"/>
            <a:ext cx="5295900" cy="4412111"/>
          </a:xfrm>
          <a:prstGeom prst="rect">
            <a:avLst/>
          </a:prstGeom>
          <a:solidFill>
            <a:schemeClr val="accent3">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0" tIns="182880" rIns="91440" bIns="182880" anchor="ctr">
            <a:noAutofit/>
          </a:bodyPr>
          <a:lstStyle/>
          <a:p>
            <a:pPr marL="631825" defTabSz="342891" hangingPunct="0">
              <a:spcAft>
                <a:spcPts val="2400"/>
              </a:spcAft>
              <a:buSzPct val="100000"/>
              <a:defRPr sz="3000">
                <a:latin typeface="Gotham Light"/>
                <a:ea typeface="Gotham Light"/>
                <a:cs typeface="Gotham Light"/>
                <a:sym typeface="Gotham Light"/>
              </a:defRPr>
            </a:pPr>
            <a:r>
              <a:rPr lang="en-US" sz="2200" kern="0" dirty="0">
                <a:solidFill>
                  <a:srgbClr val="000000"/>
                </a:solidFill>
                <a:latin typeface="Arial" panose="020B0604020202020204" pitchFamily="34" charset="0"/>
                <a:cs typeface="Arial" panose="020B0604020202020204" pitchFamily="34" charset="0"/>
                <a:sym typeface="Gotham Light"/>
              </a:rPr>
              <a:t>Machine installation</a:t>
            </a:r>
            <a:r>
              <a:rPr sz="2200" kern="0" dirty="0">
                <a:solidFill>
                  <a:srgbClr val="000000"/>
                </a:solidFill>
                <a:latin typeface="Arial" panose="020B0604020202020204" pitchFamily="34" charset="0"/>
                <a:cs typeface="Arial" panose="020B0604020202020204" pitchFamily="34" charset="0"/>
                <a:sym typeface="Gotham Light"/>
              </a:rPr>
              <a:t> in a matter of minutes, without servers or network wiring</a:t>
            </a:r>
          </a:p>
          <a:p>
            <a:pPr marL="631825" defTabSz="342891" hangingPunct="0">
              <a:spcAft>
                <a:spcPts val="2400"/>
              </a:spcAft>
              <a:buSzPct val="100000"/>
              <a:defRPr sz="3000">
                <a:latin typeface="Gotham Light"/>
                <a:ea typeface="Gotham Light"/>
                <a:cs typeface="Gotham Light"/>
                <a:sym typeface="Gotham Light"/>
              </a:defRPr>
            </a:pPr>
            <a:r>
              <a:rPr sz="2200" kern="0" dirty="0">
                <a:solidFill>
                  <a:srgbClr val="000000"/>
                </a:solidFill>
                <a:latin typeface="Arial" panose="020B0604020202020204" pitchFamily="34" charset="0"/>
                <a:cs typeface="Arial" panose="020B0604020202020204" pitchFamily="34" charset="0"/>
                <a:sym typeface="Gotham Light"/>
              </a:rPr>
              <a:t>Connect to your standardized API </a:t>
            </a:r>
          </a:p>
          <a:p>
            <a:pPr marL="631825" defTabSz="342891" hangingPunct="0">
              <a:spcAft>
                <a:spcPts val="2400"/>
              </a:spcAft>
              <a:buSzPct val="100000"/>
              <a:defRPr sz="3000">
                <a:latin typeface="Gotham Light"/>
                <a:ea typeface="Gotham Light"/>
                <a:cs typeface="Gotham Light"/>
                <a:sym typeface="Gotham Light"/>
              </a:defRPr>
            </a:pPr>
            <a:r>
              <a:rPr sz="2200" kern="0" dirty="0">
                <a:solidFill>
                  <a:srgbClr val="000000"/>
                </a:solidFill>
                <a:latin typeface="Arial" panose="020B0604020202020204" pitchFamily="34" charset="0"/>
                <a:cs typeface="Arial" panose="020B0604020202020204" pitchFamily="34" charset="0"/>
                <a:sym typeface="Gotham Light"/>
              </a:rPr>
              <a:t>Platform monitoring in real time, mobile and cloud </a:t>
            </a:r>
          </a:p>
          <a:p>
            <a:pPr marL="631825" defTabSz="342891" hangingPunct="0">
              <a:spcAft>
                <a:spcPts val="2400"/>
              </a:spcAft>
              <a:buSzPct val="100000"/>
              <a:defRPr sz="3000">
                <a:latin typeface="Gotham"/>
                <a:ea typeface="Gotham"/>
                <a:cs typeface="Gotham"/>
                <a:sym typeface="Gotham"/>
              </a:defRPr>
            </a:pPr>
            <a:r>
              <a:rPr sz="2200" kern="0" dirty="0">
                <a:solidFill>
                  <a:srgbClr val="000000"/>
                </a:solidFill>
                <a:latin typeface="Arial" panose="020B0604020202020204" pitchFamily="34" charset="0"/>
                <a:cs typeface="Arial" panose="020B0604020202020204" pitchFamily="34" charset="0"/>
                <a:sym typeface="Gotham Light"/>
              </a:rPr>
              <a:t>Pre-configured and scalable reporting platform </a:t>
            </a:r>
            <a:r>
              <a:rPr lang="en-US" sz="2200" kern="0" dirty="0">
                <a:solidFill>
                  <a:srgbClr val="000000"/>
                </a:solidFill>
                <a:latin typeface="Arial" panose="020B0604020202020204" pitchFamily="34" charset="0"/>
                <a:cs typeface="Arial" panose="020B0604020202020204" pitchFamily="34" charset="0"/>
                <a:sym typeface="Gotham Light"/>
              </a:rPr>
              <a:t>focused</a:t>
            </a:r>
            <a:r>
              <a:rPr sz="2200" kern="0" dirty="0">
                <a:solidFill>
                  <a:srgbClr val="000000"/>
                </a:solidFill>
                <a:latin typeface="Arial" panose="020B0604020202020204" pitchFamily="34" charset="0"/>
                <a:cs typeface="Arial" panose="020B0604020202020204" pitchFamily="34" charset="0"/>
                <a:sym typeface="Gotham Light"/>
              </a:rPr>
              <a:t> on what’s important</a:t>
            </a:r>
            <a:endParaRPr sz="2200" kern="0" dirty="0">
              <a:solidFill>
                <a:srgbClr val="000000"/>
              </a:solidFill>
              <a:latin typeface="Arial" panose="020B0604020202020204" pitchFamily="34" charset="0"/>
              <a:cs typeface="Arial" panose="020B0604020202020204" pitchFamily="34" charset="0"/>
              <a:sym typeface="Gotham"/>
            </a:endParaRPr>
          </a:p>
        </p:txBody>
      </p:sp>
      <p:sp>
        <p:nvSpPr>
          <p:cNvPr id="5" name="Title 4">
            <a:extLst>
              <a:ext uri="{FF2B5EF4-FFF2-40B4-BE49-F238E27FC236}">
                <a16:creationId xmlns:a16="http://schemas.microsoft.com/office/drawing/2014/main" id="{243BB039-C077-4EF8-8ED0-6B3B553CA033}"/>
              </a:ext>
            </a:extLst>
          </p:cNvPr>
          <p:cNvSpPr>
            <a:spLocks noGrp="1"/>
          </p:cNvSpPr>
          <p:nvPr>
            <p:ph type="title"/>
          </p:nvPr>
        </p:nvSpPr>
        <p:spPr/>
        <p:txBody>
          <a:bodyPr/>
          <a:lstStyle/>
          <a:p>
            <a:r>
              <a:rPr lang="en-US" kern="0" dirty="0"/>
              <a:t>Simplifying Digitization</a:t>
            </a:r>
            <a:endParaRPr lang="en-US" dirty="0"/>
          </a:p>
        </p:txBody>
      </p:sp>
      <p:sp>
        <p:nvSpPr>
          <p:cNvPr id="2" name="Slide Number Placeholder 1">
            <a:extLst>
              <a:ext uri="{FF2B5EF4-FFF2-40B4-BE49-F238E27FC236}">
                <a16:creationId xmlns:a16="http://schemas.microsoft.com/office/drawing/2014/main" id="{C6791C5B-6ABE-0E40-B0F8-9D8E8EB3D093}"/>
              </a:ext>
            </a:extLst>
          </p:cNvPr>
          <p:cNvSpPr>
            <a:spLocks noGrp="1"/>
          </p:cNvSpPr>
          <p:nvPr>
            <p:ph type="sldNum" sz="quarter" idx="12"/>
          </p:nvPr>
        </p:nvSpPr>
        <p:spPr/>
        <p:txBody>
          <a:bodyPr/>
          <a:lstStyle/>
          <a:p>
            <a:fld id="{40499CAF-4E4B-6745-A0F9-EF4A1CC74AD8}" type="slidenum">
              <a:rPr lang="en-US" smtClean="0"/>
              <a:pPr/>
              <a:t>31</a:t>
            </a:fld>
            <a:endParaRPr lang="en-US" dirty="0"/>
          </a:p>
        </p:txBody>
      </p:sp>
      <p:sp>
        <p:nvSpPr>
          <p:cNvPr id="6" name="Footer Placeholder 5">
            <a:extLst>
              <a:ext uri="{FF2B5EF4-FFF2-40B4-BE49-F238E27FC236}">
                <a16:creationId xmlns:a16="http://schemas.microsoft.com/office/drawing/2014/main" id="{EFD27B3F-92FA-485E-9DAD-39F5615465C1}"/>
              </a:ext>
            </a:extLst>
          </p:cNvPr>
          <p:cNvSpPr>
            <a:spLocks noGrp="1"/>
          </p:cNvSpPr>
          <p:nvPr>
            <p:ph type="ftr" sz="quarter" idx="11"/>
          </p:nvPr>
        </p:nvSpPr>
        <p:spPr/>
        <p:txBody>
          <a:bodyPr/>
          <a:lstStyle/>
          <a:p>
            <a:r>
              <a:rPr lang="en-US"/>
              <a:t>PTIS | Confidential &amp; Proprietary</a:t>
            </a:r>
            <a:endParaRPr lang="en-US" dirty="0"/>
          </a:p>
        </p:txBody>
      </p:sp>
      <p:sp>
        <p:nvSpPr>
          <p:cNvPr id="7" name="Rectangle: Rounded Corners 6">
            <a:extLst>
              <a:ext uri="{FF2B5EF4-FFF2-40B4-BE49-F238E27FC236}">
                <a16:creationId xmlns:a16="http://schemas.microsoft.com/office/drawing/2014/main" id="{22383A6B-5000-43EA-9B6E-525DCDB4FD54}"/>
              </a:ext>
            </a:extLst>
          </p:cNvPr>
          <p:cNvSpPr/>
          <p:nvPr/>
        </p:nvSpPr>
        <p:spPr>
          <a:xfrm>
            <a:off x="250117" y="1523830"/>
            <a:ext cx="402771" cy="40277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a:t>
            </a:r>
          </a:p>
        </p:txBody>
      </p:sp>
      <p:sp>
        <p:nvSpPr>
          <p:cNvPr id="15" name="Rectangle: Rounded Corners 14">
            <a:extLst>
              <a:ext uri="{FF2B5EF4-FFF2-40B4-BE49-F238E27FC236}">
                <a16:creationId xmlns:a16="http://schemas.microsoft.com/office/drawing/2014/main" id="{43CACD32-CD74-4629-95CC-6BDADAF665C7}"/>
              </a:ext>
            </a:extLst>
          </p:cNvPr>
          <p:cNvSpPr/>
          <p:nvPr/>
        </p:nvSpPr>
        <p:spPr>
          <a:xfrm>
            <a:off x="250117" y="2836277"/>
            <a:ext cx="402771" cy="40277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a:t>
            </a:r>
          </a:p>
        </p:txBody>
      </p:sp>
      <p:sp>
        <p:nvSpPr>
          <p:cNvPr id="16" name="Rectangle: Rounded Corners 15">
            <a:extLst>
              <a:ext uri="{FF2B5EF4-FFF2-40B4-BE49-F238E27FC236}">
                <a16:creationId xmlns:a16="http://schemas.microsoft.com/office/drawing/2014/main" id="{31E64918-28EF-46F0-85F5-FBF66AF0CD76}"/>
              </a:ext>
            </a:extLst>
          </p:cNvPr>
          <p:cNvSpPr/>
          <p:nvPr/>
        </p:nvSpPr>
        <p:spPr>
          <a:xfrm>
            <a:off x="250117" y="3527676"/>
            <a:ext cx="402771" cy="40277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3</a:t>
            </a:r>
          </a:p>
        </p:txBody>
      </p:sp>
      <p:sp>
        <p:nvSpPr>
          <p:cNvPr id="17" name="Rectangle: Rounded Corners 16">
            <a:extLst>
              <a:ext uri="{FF2B5EF4-FFF2-40B4-BE49-F238E27FC236}">
                <a16:creationId xmlns:a16="http://schemas.microsoft.com/office/drawing/2014/main" id="{CF04DE98-56AA-4A78-BD5F-6CD775D99C88}"/>
              </a:ext>
            </a:extLst>
          </p:cNvPr>
          <p:cNvSpPr/>
          <p:nvPr/>
        </p:nvSpPr>
        <p:spPr>
          <a:xfrm>
            <a:off x="250117" y="4514114"/>
            <a:ext cx="402771" cy="40277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4</a:t>
            </a:r>
          </a:p>
        </p:txBody>
      </p:sp>
      <p:sp>
        <p:nvSpPr>
          <p:cNvPr id="8" name="Rectangle 7">
            <a:extLst>
              <a:ext uri="{FF2B5EF4-FFF2-40B4-BE49-F238E27FC236}">
                <a16:creationId xmlns:a16="http://schemas.microsoft.com/office/drawing/2014/main" id="{FB38FFD4-B03A-4BA8-AA26-85470D0FFF74}"/>
              </a:ext>
            </a:extLst>
          </p:cNvPr>
          <p:cNvSpPr/>
          <p:nvPr/>
        </p:nvSpPr>
        <p:spPr>
          <a:xfrm>
            <a:off x="5584117" y="1166583"/>
            <a:ext cx="6428525" cy="1015663"/>
          </a:xfrm>
          <a:prstGeom prst="rect">
            <a:avLst/>
          </a:prstGeom>
        </p:spPr>
        <p:txBody>
          <a:bodyPr wrap="square">
            <a:spAutoFit/>
          </a:bodyPr>
          <a:lstStyle/>
          <a:p>
            <a:pPr defTabSz="342891" hangingPunct="0">
              <a:spcAft>
                <a:spcPts val="3000"/>
              </a:spcAft>
              <a:defRPr sz="3000">
                <a:latin typeface="Gotham Light"/>
                <a:ea typeface="Gotham Light"/>
                <a:cs typeface="Gotham Light"/>
                <a:sym typeface="Gotham Light"/>
              </a:defRPr>
            </a:pPr>
            <a:r>
              <a:rPr lang="en-US" b="1" kern="0" dirty="0">
                <a:solidFill>
                  <a:schemeClr val="accent3">
                    <a:lumMod val="75000"/>
                  </a:schemeClr>
                </a:solidFill>
                <a:latin typeface="Arial" panose="020B0604020202020204" pitchFamily="34" charset="0"/>
                <a:cs typeface="Arial" panose="020B0604020202020204" pitchFamily="34" charset="0"/>
                <a:sym typeface="Gotham Light"/>
              </a:rPr>
              <a:t>The </a:t>
            </a:r>
            <a:r>
              <a:rPr lang="en-US" b="1" kern="0" dirty="0" err="1">
                <a:solidFill>
                  <a:schemeClr val="accent3">
                    <a:lumMod val="75000"/>
                  </a:schemeClr>
                </a:solidFill>
                <a:latin typeface="Arial" panose="020B0604020202020204" pitchFamily="34" charset="0"/>
                <a:cs typeface="Arial" panose="020B0604020202020204" pitchFamily="34" charset="0"/>
                <a:sym typeface="Gotham Light"/>
              </a:rPr>
              <a:t>Worximity</a:t>
            </a:r>
            <a:r>
              <a:rPr lang="en-US" b="1" kern="0" dirty="0">
                <a:solidFill>
                  <a:schemeClr val="accent3">
                    <a:lumMod val="75000"/>
                  </a:schemeClr>
                </a:solidFill>
                <a:latin typeface="Arial" panose="020B0604020202020204" pitchFamily="34" charset="0"/>
                <a:cs typeface="Arial" panose="020B0604020202020204" pitchFamily="34" charset="0"/>
                <a:sym typeface="Gotham Light"/>
              </a:rPr>
              <a:t> solution… </a:t>
            </a:r>
            <a:br>
              <a:rPr lang="en-US" b="1" kern="0" dirty="0">
                <a:solidFill>
                  <a:schemeClr val="accent3">
                    <a:lumMod val="75000"/>
                  </a:schemeClr>
                </a:solidFill>
                <a:latin typeface="Arial" panose="020B0604020202020204" pitchFamily="34" charset="0"/>
                <a:cs typeface="Arial" panose="020B0604020202020204" pitchFamily="34" charset="0"/>
                <a:sym typeface="Gotham Light"/>
              </a:rPr>
            </a:br>
            <a:r>
              <a:rPr lang="en-US" b="1" kern="0" dirty="0">
                <a:latin typeface="Arial" panose="020B0604020202020204" pitchFamily="34" charset="0"/>
                <a:cs typeface="Arial" panose="020B0604020202020204" pitchFamily="34" charset="0"/>
                <a:sym typeface="Gotham Light"/>
              </a:rPr>
              <a:t>Always simpler</a:t>
            </a:r>
            <a:r>
              <a:rPr lang="en-US" b="1" kern="0" dirty="0">
                <a:latin typeface="Arial" panose="020B0604020202020204" pitchFamily="34" charset="0"/>
                <a:cs typeface="Arial" panose="020B0604020202020204" pitchFamily="34" charset="0"/>
                <a:sym typeface="Gotham Bold"/>
              </a:rPr>
              <a:t>!!! </a:t>
            </a:r>
          </a:p>
        </p:txBody>
      </p:sp>
      <p:pic>
        <p:nvPicPr>
          <p:cNvPr id="3" name="Picture 2">
            <a:extLst>
              <a:ext uri="{FF2B5EF4-FFF2-40B4-BE49-F238E27FC236}">
                <a16:creationId xmlns:a16="http://schemas.microsoft.com/office/drawing/2014/main" id="{BB13C692-FC59-487A-AA51-BA849D47E4F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59937" y="2380329"/>
            <a:ext cx="6876884" cy="2133785"/>
          </a:xfrm>
          <a:prstGeom prst="rect">
            <a:avLst/>
          </a:prstGeom>
        </p:spPr>
      </p:pic>
    </p:spTree>
    <p:extLst>
      <p:ext uri="{BB962C8B-B14F-4D97-AF65-F5344CB8AC3E}">
        <p14:creationId xmlns:p14="http://schemas.microsoft.com/office/powerpoint/2010/main" val="975769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 name="Image" descr="Image"/>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26988" y="1005795"/>
            <a:ext cx="12307888" cy="5320094"/>
          </a:xfrm>
          <a:prstGeom prst="rect">
            <a:avLst/>
          </a:prstGeom>
          <a:ln w="12700">
            <a:noFill/>
            <a:miter lim="400000"/>
          </a:ln>
        </p:spPr>
      </p:pic>
      <p:pic>
        <p:nvPicPr>
          <p:cNvPr id="530" name="Circle" descr="Circle"/>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7672385" y="2407765"/>
            <a:ext cx="2311748" cy="2311748"/>
          </a:xfrm>
          <a:prstGeom prst="rect">
            <a:avLst/>
          </a:prstGeom>
          <a:effectLst>
            <a:outerShdw blurRad="38100" dist="25400" dir="5400000" rotWithShape="0">
              <a:srgbClr val="000000">
                <a:alpha val="50000"/>
              </a:srgbClr>
            </a:outerShdw>
          </a:effectLst>
        </p:spPr>
      </p:pic>
      <p:sp>
        <p:nvSpPr>
          <p:cNvPr id="5" name="Title 4">
            <a:extLst>
              <a:ext uri="{FF2B5EF4-FFF2-40B4-BE49-F238E27FC236}">
                <a16:creationId xmlns:a16="http://schemas.microsoft.com/office/drawing/2014/main" id="{7B6889F7-1282-483B-9642-E13C2B24447B}"/>
              </a:ext>
            </a:extLst>
          </p:cNvPr>
          <p:cNvSpPr>
            <a:spLocks noGrp="1"/>
          </p:cNvSpPr>
          <p:nvPr>
            <p:ph type="title"/>
          </p:nvPr>
        </p:nvSpPr>
        <p:spPr/>
        <p:txBody>
          <a:bodyPr/>
          <a:lstStyle/>
          <a:p>
            <a:r>
              <a:rPr lang="en-US" kern="0" dirty="0" err="1">
                <a:latin typeface="Arial" panose="020B0604020202020204" pitchFamily="34" charset="0"/>
                <a:cs typeface="Arial" panose="020B0604020202020204" pitchFamily="34" charset="0"/>
              </a:rPr>
              <a:t>Worximity</a:t>
            </a:r>
            <a:r>
              <a:rPr lang="en-US" kern="0" dirty="0">
                <a:latin typeface="Arial" panose="020B0604020202020204" pitchFamily="34" charset="0"/>
                <a:cs typeface="Arial" panose="020B0604020202020204" pitchFamily="34" charset="0"/>
              </a:rPr>
              <a:t> in a factory</a:t>
            </a:r>
            <a:endParaRPr lang="en-US" dirty="0"/>
          </a:p>
        </p:txBody>
      </p:sp>
      <p:sp>
        <p:nvSpPr>
          <p:cNvPr id="2" name="Slide Number Placeholder 1">
            <a:extLst>
              <a:ext uri="{FF2B5EF4-FFF2-40B4-BE49-F238E27FC236}">
                <a16:creationId xmlns:a16="http://schemas.microsoft.com/office/drawing/2014/main" id="{F8BC7861-6BEF-EC47-A52E-19C761A9DEA6}"/>
              </a:ext>
            </a:extLst>
          </p:cNvPr>
          <p:cNvSpPr>
            <a:spLocks noGrp="1"/>
          </p:cNvSpPr>
          <p:nvPr>
            <p:ph type="sldNum" sz="quarter" idx="12"/>
          </p:nvPr>
        </p:nvSpPr>
        <p:spPr/>
        <p:txBody>
          <a:bodyPr/>
          <a:lstStyle/>
          <a:p>
            <a:fld id="{40499CAF-4E4B-6745-A0F9-EF4A1CC74AD8}" type="slidenum">
              <a:rPr lang="en-US" smtClean="0"/>
              <a:pPr/>
              <a:t>32</a:t>
            </a:fld>
            <a:endParaRPr lang="en-US" dirty="0"/>
          </a:p>
        </p:txBody>
      </p:sp>
      <p:sp>
        <p:nvSpPr>
          <p:cNvPr id="6" name="Footer Placeholder 5">
            <a:extLst>
              <a:ext uri="{FF2B5EF4-FFF2-40B4-BE49-F238E27FC236}">
                <a16:creationId xmlns:a16="http://schemas.microsoft.com/office/drawing/2014/main" id="{2C3634F2-5EA0-4AB9-8FE9-F86C8B4F4602}"/>
              </a:ext>
            </a:extLst>
          </p:cNvPr>
          <p:cNvSpPr>
            <a:spLocks noGrp="1"/>
          </p:cNvSpPr>
          <p:nvPr>
            <p:ph type="ftr" sz="quarter" idx="11"/>
          </p:nvPr>
        </p:nvSpPr>
        <p:spPr/>
        <p:txBody>
          <a:bodyPr/>
          <a:lstStyle/>
          <a:p>
            <a:r>
              <a:rPr lang="en-US"/>
              <a:t>PTIS | Confidential &amp; Proprietary</a:t>
            </a:r>
            <a:endParaRPr lang="en-US" dirty="0"/>
          </a:p>
        </p:txBody>
      </p:sp>
    </p:spTree>
    <p:extLst>
      <p:ext uri="{BB962C8B-B14F-4D97-AF65-F5344CB8AC3E}">
        <p14:creationId xmlns:p14="http://schemas.microsoft.com/office/powerpoint/2010/main" val="1121497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 name="Image" descr="Image"/>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1065587"/>
            <a:ext cx="12144376" cy="5259014"/>
          </a:xfrm>
          <a:prstGeom prst="rect">
            <a:avLst/>
          </a:prstGeom>
          <a:ln w="12700">
            <a:miter lim="400000"/>
          </a:ln>
        </p:spPr>
      </p:pic>
      <p:pic>
        <p:nvPicPr>
          <p:cNvPr id="538" name="»" descr="»"/>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8204857" y="2362027"/>
            <a:ext cx="2311748" cy="2311748"/>
          </a:xfrm>
          <a:prstGeom prst="rect">
            <a:avLst/>
          </a:prstGeom>
          <a:effectLst>
            <a:outerShdw blurRad="38100" dist="25400" dir="5400000" rotWithShape="0">
              <a:srgbClr val="000000">
                <a:alpha val="50000"/>
              </a:srgbClr>
            </a:outerShdw>
          </a:effectLst>
        </p:spPr>
      </p:pic>
      <p:sp>
        <p:nvSpPr>
          <p:cNvPr id="543" name="TC2 in a factory"/>
          <p:cNvSpPr txBox="1"/>
          <p:nvPr/>
        </p:nvSpPr>
        <p:spPr>
          <a:xfrm>
            <a:off x="537819" y="584200"/>
            <a:ext cx="10761856"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marL="457200" indent="-457200" defTabSz="12700">
              <a:tabLst>
                <a:tab pos="139700" algn="l"/>
                <a:tab pos="457200" algn="l"/>
                <a:tab pos="711200" algn="l"/>
                <a:tab pos="1079500" algn="l"/>
                <a:tab pos="1435100" algn="l"/>
                <a:tab pos="1790700" algn="l"/>
                <a:tab pos="2159000" algn="l"/>
                <a:tab pos="2514600" algn="l"/>
                <a:tab pos="2870200" algn="l"/>
                <a:tab pos="3238500" algn="l"/>
                <a:tab pos="3594100" algn="l"/>
                <a:tab pos="3949700" algn="l"/>
                <a:tab pos="4318000" algn="l"/>
              </a:tabLst>
              <a:defRPr sz="5200">
                <a:solidFill>
                  <a:srgbClr val="FF7F09"/>
                </a:solidFill>
                <a:latin typeface="Gotham Light"/>
                <a:ea typeface="Gotham Light"/>
                <a:cs typeface="Gotham Light"/>
                <a:sym typeface="Gotham Light"/>
              </a:defRPr>
            </a:lvl1pPr>
          </a:lstStyle>
          <a:p>
            <a:pPr marL="342891" indent="-342891" algn="ctr" defTabSz="9525" hangingPunct="0">
              <a:tabLst>
                <a:tab pos="104772" algn="l"/>
                <a:tab pos="342891" algn="l"/>
                <a:tab pos="533387" algn="l"/>
                <a:tab pos="809605" algn="l"/>
                <a:tab pos="1076298" algn="l"/>
                <a:tab pos="1342992" algn="l"/>
                <a:tab pos="1619210" algn="l"/>
                <a:tab pos="1885904" algn="l"/>
                <a:tab pos="2152597" algn="l"/>
                <a:tab pos="2428814" algn="l"/>
                <a:tab pos="2695507" algn="l"/>
                <a:tab pos="2962201" algn="l"/>
                <a:tab pos="3238419" algn="l"/>
              </a:tabLst>
            </a:pPr>
            <a:endParaRPr sz="3900" kern="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4E4427B-826F-4E3A-9633-46AF87396347}"/>
              </a:ext>
            </a:extLst>
          </p:cNvPr>
          <p:cNvSpPr>
            <a:spLocks noGrp="1"/>
          </p:cNvSpPr>
          <p:nvPr>
            <p:ph type="title"/>
          </p:nvPr>
        </p:nvSpPr>
        <p:spPr/>
        <p:txBody>
          <a:bodyPr/>
          <a:lstStyle/>
          <a:p>
            <a:r>
              <a:rPr lang="en-US" kern="0" dirty="0" err="1">
                <a:latin typeface="Arial" panose="020B0604020202020204" pitchFamily="34" charset="0"/>
                <a:cs typeface="Arial" panose="020B0604020202020204" pitchFamily="34" charset="0"/>
              </a:rPr>
              <a:t>Worximity</a:t>
            </a:r>
            <a:r>
              <a:rPr lang="en-US" kern="0" dirty="0"/>
              <a:t> in a factory</a:t>
            </a:r>
            <a:endParaRPr lang="en-US" dirty="0"/>
          </a:p>
        </p:txBody>
      </p:sp>
      <p:sp>
        <p:nvSpPr>
          <p:cNvPr id="2" name="Slide Number Placeholder 1">
            <a:extLst>
              <a:ext uri="{FF2B5EF4-FFF2-40B4-BE49-F238E27FC236}">
                <a16:creationId xmlns:a16="http://schemas.microsoft.com/office/drawing/2014/main" id="{4DC97DDC-10B3-AF4B-B912-A7B5E9F34FE4}"/>
              </a:ext>
            </a:extLst>
          </p:cNvPr>
          <p:cNvSpPr>
            <a:spLocks noGrp="1"/>
          </p:cNvSpPr>
          <p:nvPr>
            <p:ph type="sldNum" sz="quarter" idx="12"/>
          </p:nvPr>
        </p:nvSpPr>
        <p:spPr/>
        <p:txBody>
          <a:bodyPr/>
          <a:lstStyle/>
          <a:p>
            <a:fld id="{40499CAF-4E4B-6745-A0F9-EF4A1CC74AD8}" type="slidenum">
              <a:rPr lang="en-US" smtClean="0"/>
              <a:pPr/>
              <a:t>33</a:t>
            </a:fld>
            <a:endParaRPr lang="en-US" dirty="0"/>
          </a:p>
        </p:txBody>
      </p:sp>
      <p:sp>
        <p:nvSpPr>
          <p:cNvPr id="6" name="Footer Placeholder 5">
            <a:extLst>
              <a:ext uri="{FF2B5EF4-FFF2-40B4-BE49-F238E27FC236}">
                <a16:creationId xmlns:a16="http://schemas.microsoft.com/office/drawing/2014/main" id="{B04CC059-EDEC-453B-A472-EBA80761DC40}"/>
              </a:ext>
            </a:extLst>
          </p:cNvPr>
          <p:cNvSpPr>
            <a:spLocks noGrp="1"/>
          </p:cNvSpPr>
          <p:nvPr>
            <p:ph type="ftr" sz="quarter" idx="11"/>
          </p:nvPr>
        </p:nvSpPr>
        <p:spPr/>
        <p:txBody>
          <a:bodyPr/>
          <a:lstStyle/>
          <a:p>
            <a:r>
              <a:rPr lang="en-US"/>
              <a:t>PTIS | Confidential &amp; Proprietary</a:t>
            </a:r>
            <a:endParaRPr lang="en-US" dirty="0"/>
          </a:p>
        </p:txBody>
      </p:sp>
      <p:pic>
        <p:nvPicPr>
          <p:cNvPr id="8" name="Picture 7">
            <a:extLst>
              <a:ext uri="{FF2B5EF4-FFF2-40B4-BE49-F238E27FC236}">
                <a16:creationId xmlns:a16="http://schemas.microsoft.com/office/drawing/2014/main" id="{0EA7FEE1-6900-DF40-822B-DD113CCD01CC}"/>
              </a:ext>
            </a:extLst>
          </p:cNvPr>
          <p:cNvPicPr>
            <a:picLocks noChangeAspect="1"/>
          </p:cNvPicPr>
          <p:nvPr/>
        </p:nvPicPr>
        <p:blipFill>
          <a:blip r:embed="rId4"/>
          <a:stretch>
            <a:fillRect/>
          </a:stretch>
        </p:blipFill>
        <p:spPr>
          <a:xfrm>
            <a:off x="1257386" y="3516765"/>
            <a:ext cx="4118231" cy="2445200"/>
          </a:xfrm>
          <a:prstGeom prst="rect">
            <a:avLst/>
          </a:prstGeom>
        </p:spPr>
      </p:pic>
    </p:spTree>
    <p:extLst>
      <p:ext uri="{BB962C8B-B14F-4D97-AF65-F5344CB8AC3E}">
        <p14:creationId xmlns:p14="http://schemas.microsoft.com/office/powerpoint/2010/main" val="3571495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he Worximity solution… Always simpler!!!…"/>
          <p:cNvSpPr txBox="1"/>
          <p:nvPr/>
        </p:nvSpPr>
        <p:spPr>
          <a:xfrm>
            <a:off x="1351207" y="3240090"/>
            <a:ext cx="10179396" cy="1512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defTabSz="342891" hangingPunct="0">
              <a:defRPr sz="3000">
                <a:latin typeface="Gotham Light"/>
                <a:ea typeface="Gotham Light"/>
                <a:cs typeface="Gotham Light"/>
                <a:sym typeface="Gotham Light"/>
              </a:defRPr>
            </a:pPr>
            <a:r>
              <a:rPr sz="2251" kern="0" dirty="0">
                <a:solidFill>
                  <a:srgbClr val="000000"/>
                </a:solidFill>
                <a:latin typeface="Arial" panose="020B0604020202020204" pitchFamily="34" charset="0"/>
                <a:ea typeface="Gotham Bold"/>
                <a:cs typeface="Arial" panose="020B0604020202020204" pitchFamily="34" charset="0"/>
                <a:sym typeface="Gotham Bold"/>
              </a:rPr>
              <a:t> </a:t>
            </a:r>
          </a:p>
          <a:p>
            <a:pPr defTabSz="342891" hangingPunct="0">
              <a:defRPr sz="3000">
                <a:latin typeface="Gotham Light"/>
                <a:ea typeface="Gotham Light"/>
                <a:cs typeface="Gotham Light"/>
                <a:sym typeface="Gotham Light"/>
              </a:defRPr>
            </a:pPr>
            <a:endParaRPr sz="2251" kern="0" dirty="0">
              <a:solidFill>
                <a:srgbClr val="000000"/>
              </a:solidFill>
              <a:latin typeface="Arial" panose="020B0604020202020204" pitchFamily="34" charset="0"/>
              <a:ea typeface="Gotham Bold"/>
              <a:cs typeface="Arial" panose="020B0604020202020204" pitchFamily="34" charset="0"/>
              <a:sym typeface="Gotham Bold"/>
            </a:endParaRPr>
          </a:p>
          <a:p>
            <a:pPr defTabSz="342891" hangingPunct="0">
              <a:lnSpc>
                <a:spcPct val="110000"/>
              </a:lnSpc>
              <a:buSzPct val="100000"/>
              <a:defRPr sz="3000">
                <a:latin typeface="Gotham Light"/>
                <a:ea typeface="Gotham Light"/>
                <a:cs typeface="Gotham Light"/>
                <a:sym typeface="Gotham Light"/>
              </a:defRPr>
            </a:pPr>
            <a:br>
              <a:rPr sz="2251" kern="0" dirty="0">
                <a:solidFill>
                  <a:srgbClr val="000000"/>
                </a:solidFill>
                <a:latin typeface="Arial" panose="020B0604020202020204" pitchFamily="34" charset="0"/>
                <a:cs typeface="Arial" panose="020B0604020202020204" pitchFamily="34" charset="0"/>
                <a:sym typeface="Gotham"/>
              </a:rPr>
            </a:br>
            <a:endParaRPr sz="2251" kern="0" dirty="0">
              <a:solidFill>
                <a:srgbClr val="000000"/>
              </a:solidFill>
              <a:latin typeface="Arial" panose="020B0604020202020204" pitchFamily="34" charset="0"/>
              <a:cs typeface="Arial" panose="020B0604020202020204" pitchFamily="34" charset="0"/>
              <a:sym typeface="Gotham"/>
            </a:endParaRPr>
          </a:p>
        </p:txBody>
      </p:sp>
      <p:sp>
        <p:nvSpPr>
          <p:cNvPr id="3" name="TextBox 2">
            <a:extLst>
              <a:ext uri="{FF2B5EF4-FFF2-40B4-BE49-F238E27FC236}">
                <a16:creationId xmlns:a16="http://schemas.microsoft.com/office/drawing/2014/main" id="{F7567E74-9B99-4F07-B2BC-BB33B7580B95}"/>
              </a:ext>
            </a:extLst>
          </p:cNvPr>
          <p:cNvSpPr txBox="1"/>
          <p:nvPr/>
        </p:nvSpPr>
        <p:spPr>
          <a:xfrm>
            <a:off x="378541" y="1168812"/>
            <a:ext cx="11247624" cy="1600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defTabSz="342891">
              <a:spcBef>
                <a:spcPct val="20000"/>
              </a:spcBef>
              <a:spcAft>
                <a:spcPts val="900"/>
              </a:spcAft>
            </a:pPr>
            <a:r>
              <a:rPr lang="en-US" sz="2000" kern="0" dirty="0">
                <a:solidFill>
                  <a:srgbClr val="000000"/>
                </a:solidFill>
                <a:latin typeface="Arial" panose="020B0604020202020204" pitchFamily="34" charset="0"/>
                <a:cs typeface="Arial" panose="020B0604020202020204" pitchFamily="34" charset="0"/>
                <a:sym typeface="Gill Sans"/>
              </a:rPr>
              <a:t>Smart factory real time analytics turbo-charge lean manufacturing principles and drive </a:t>
            </a:r>
            <a:r>
              <a:rPr lang="en-US" sz="2000" b="1" kern="0" dirty="0">
                <a:solidFill>
                  <a:srgbClr val="000000"/>
                </a:solidFill>
                <a:latin typeface="Arial" panose="020B0604020202020204" pitchFamily="34" charset="0"/>
                <a:cs typeface="Arial" panose="020B0604020202020204" pitchFamily="34" charset="0"/>
                <a:sym typeface="Gill Sans"/>
              </a:rPr>
              <a:t>increased machine uptime, labor savings and reduced total production hours</a:t>
            </a:r>
            <a:r>
              <a:rPr lang="en-US" sz="2000" kern="0" dirty="0">
                <a:solidFill>
                  <a:srgbClr val="000000"/>
                </a:solidFill>
                <a:latin typeface="Arial" panose="020B0604020202020204" pitchFamily="34" charset="0"/>
                <a:cs typeface="Arial" panose="020B0604020202020204" pitchFamily="34" charset="0"/>
                <a:sym typeface="Gill Sans"/>
              </a:rPr>
              <a:t> resulting in significant manufacturing efficiencies and rapid ROI.</a:t>
            </a:r>
          </a:p>
          <a:p>
            <a:pPr marL="172637" lvl="1" indent="-172637" defTabSz="342891">
              <a:spcAft>
                <a:spcPts val="900"/>
              </a:spcAft>
              <a:buClr>
                <a:prstClr val="black">
                  <a:lumMod val="65000"/>
                  <a:lumOff val="35000"/>
                </a:prstClr>
              </a:buClr>
              <a:buFont typeface="Arial" panose="020B0604020202020204" pitchFamily="34" charset="0"/>
              <a:buChar char="•"/>
              <a:defRPr/>
            </a:pPr>
            <a:endParaRPr lang="en-US" sz="2000" dirty="0">
              <a:solidFill>
                <a:prstClr val="black">
                  <a:lumMod val="65000"/>
                  <a:lumOff val="35000"/>
                </a:prstClr>
              </a:solidFill>
              <a:latin typeface="Arial" panose="020B0604020202020204" pitchFamily="34" charset="0"/>
              <a:cs typeface="Arial"/>
              <a:sym typeface="Gill Sans"/>
            </a:endParaRPr>
          </a:p>
        </p:txBody>
      </p:sp>
      <p:pic>
        <p:nvPicPr>
          <p:cNvPr id="5" name="Picture 4">
            <a:extLst>
              <a:ext uri="{FF2B5EF4-FFF2-40B4-BE49-F238E27FC236}">
                <a16:creationId xmlns:a16="http://schemas.microsoft.com/office/drawing/2014/main" id="{58A779E5-1476-48D3-8E5B-D2DB5B4EF8A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96501" y="2541965"/>
            <a:ext cx="5141513" cy="2772807"/>
          </a:xfrm>
          <a:prstGeom prst="rect">
            <a:avLst/>
          </a:prstGeom>
        </p:spPr>
      </p:pic>
      <p:sp>
        <p:nvSpPr>
          <p:cNvPr id="7" name="Title 6">
            <a:extLst>
              <a:ext uri="{FF2B5EF4-FFF2-40B4-BE49-F238E27FC236}">
                <a16:creationId xmlns:a16="http://schemas.microsoft.com/office/drawing/2014/main" id="{B2EB1607-3101-49B5-B327-503BA0B6679F}"/>
              </a:ext>
            </a:extLst>
          </p:cNvPr>
          <p:cNvSpPr>
            <a:spLocks noGrp="1"/>
          </p:cNvSpPr>
          <p:nvPr>
            <p:ph type="title"/>
          </p:nvPr>
        </p:nvSpPr>
        <p:spPr/>
        <p:txBody>
          <a:bodyPr>
            <a:normAutofit fontScale="90000"/>
          </a:bodyPr>
          <a:lstStyle/>
          <a:p>
            <a:r>
              <a:rPr lang="en-US" dirty="0"/>
              <a:t>Agile smart factory floor solutions – step one in the digital </a:t>
            </a:r>
            <a:br>
              <a:rPr lang="en-US" dirty="0"/>
            </a:br>
            <a:r>
              <a:rPr lang="en-US" dirty="0"/>
              <a:t>transformation journey</a:t>
            </a:r>
          </a:p>
        </p:txBody>
      </p:sp>
      <p:sp>
        <p:nvSpPr>
          <p:cNvPr id="2" name="Slide Number Placeholder 1">
            <a:extLst>
              <a:ext uri="{FF2B5EF4-FFF2-40B4-BE49-F238E27FC236}">
                <a16:creationId xmlns:a16="http://schemas.microsoft.com/office/drawing/2014/main" id="{03529973-2EC7-7A48-AA99-11A28B1CB2F9}"/>
              </a:ext>
            </a:extLst>
          </p:cNvPr>
          <p:cNvSpPr>
            <a:spLocks noGrp="1"/>
          </p:cNvSpPr>
          <p:nvPr>
            <p:ph type="sldNum" sz="quarter" idx="12"/>
          </p:nvPr>
        </p:nvSpPr>
        <p:spPr/>
        <p:txBody>
          <a:bodyPr/>
          <a:lstStyle/>
          <a:p>
            <a:fld id="{40499CAF-4E4B-6745-A0F9-EF4A1CC74AD8}" type="slidenum">
              <a:rPr lang="en-US" smtClean="0"/>
              <a:pPr/>
              <a:t>34</a:t>
            </a:fld>
            <a:endParaRPr lang="en-US" dirty="0"/>
          </a:p>
        </p:txBody>
      </p:sp>
      <p:sp>
        <p:nvSpPr>
          <p:cNvPr id="8" name="Footer Placeholder 7">
            <a:extLst>
              <a:ext uri="{FF2B5EF4-FFF2-40B4-BE49-F238E27FC236}">
                <a16:creationId xmlns:a16="http://schemas.microsoft.com/office/drawing/2014/main" id="{26EF36AF-D981-4C57-AC6A-CE9805579D49}"/>
              </a:ext>
            </a:extLst>
          </p:cNvPr>
          <p:cNvSpPr>
            <a:spLocks noGrp="1"/>
          </p:cNvSpPr>
          <p:nvPr>
            <p:ph type="ftr" sz="quarter" idx="11"/>
          </p:nvPr>
        </p:nvSpPr>
        <p:spPr/>
        <p:txBody>
          <a:bodyPr/>
          <a:lstStyle/>
          <a:p>
            <a:r>
              <a:rPr lang="en-US"/>
              <a:t>PTIS | Confidential &amp; Proprietary</a:t>
            </a:r>
            <a:endParaRPr lang="en-US" dirty="0"/>
          </a:p>
        </p:txBody>
      </p:sp>
      <p:pic>
        <p:nvPicPr>
          <p:cNvPr id="18" name="Picture 17">
            <a:extLst>
              <a:ext uri="{FF2B5EF4-FFF2-40B4-BE49-F238E27FC236}">
                <a16:creationId xmlns:a16="http://schemas.microsoft.com/office/drawing/2014/main" id="{EADD2023-4C78-44C6-BD33-81B6F68F9AA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401971" y="2541965"/>
            <a:ext cx="6701128" cy="2772807"/>
          </a:xfrm>
          <a:prstGeom prst="rect">
            <a:avLst/>
          </a:prstGeom>
        </p:spPr>
      </p:pic>
    </p:spTree>
    <p:extLst>
      <p:ext uri="{BB962C8B-B14F-4D97-AF65-F5344CB8AC3E}">
        <p14:creationId xmlns:p14="http://schemas.microsoft.com/office/powerpoint/2010/main" val="1236929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30D97-40B2-CD45-B756-636E818F8C42}"/>
              </a:ext>
            </a:extLst>
          </p:cNvPr>
          <p:cNvSpPr>
            <a:spLocks noGrp="1"/>
          </p:cNvSpPr>
          <p:nvPr>
            <p:ph type="title"/>
          </p:nvPr>
        </p:nvSpPr>
        <p:spPr/>
        <p:txBody>
          <a:bodyPr vert="horz" lIns="121920" tIns="60960" rIns="121920" bIns="60960" rtlCol="0" anchor="ctr">
            <a:normAutofit/>
          </a:bodyPr>
          <a:lstStyle/>
          <a:p>
            <a:pPr defTabSz="1219170"/>
            <a:r>
              <a:rPr lang="en-US" sz="4800" dirty="0">
                <a:latin typeface="+mj-lt"/>
                <a:cs typeface="+mj-cs"/>
              </a:rPr>
              <a:t>Agenda</a:t>
            </a:r>
          </a:p>
        </p:txBody>
      </p:sp>
      <p:sp>
        <p:nvSpPr>
          <p:cNvPr id="4" name="Slide Number Placeholder 3">
            <a:extLst>
              <a:ext uri="{FF2B5EF4-FFF2-40B4-BE49-F238E27FC236}">
                <a16:creationId xmlns:a16="http://schemas.microsoft.com/office/drawing/2014/main" id="{60FAA09C-3B12-3F47-A2A8-E7EE96B5A50E}"/>
              </a:ext>
            </a:extLst>
          </p:cNvPr>
          <p:cNvSpPr>
            <a:spLocks noGrp="1"/>
          </p:cNvSpPr>
          <p:nvPr>
            <p:ph type="sldNum" sz="quarter" idx="12"/>
          </p:nvPr>
        </p:nvSpPr>
        <p:spPr/>
        <p:txBody>
          <a:bodyPr vert="horz" wrap="square" lIns="121920" tIns="60960" rIns="121920" bIns="60960" rtlCol="0" anchor="ctr">
            <a:normAutofit fontScale="55000" lnSpcReduction="20000"/>
          </a:bodyPr>
          <a:lstStyle/>
          <a:p>
            <a:pPr defTabSz="1219170">
              <a:lnSpc>
                <a:spcPct val="90000"/>
              </a:lnSpc>
              <a:spcAft>
                <a:spcPts val="800"/>
              </a:spcAft>
              <a:defRPr/>
            </a:pPr>
            <a:fld id="{40499CAF-4E4B-6745-A0F9-EF4A1CC74AD8}" type="slidenum">
              <a:rPr lang="en-US" sz="1600">
                <a:solidFill>
                  <a:schemeClr val="bg1">
                    <a:lumMod val="50000"/>
                  </a:schemeClr>
                </a:solidFill>
              </a:rPr>
              <a:pPr defTabSz="1219170">
                <a:lnSpc>
                  <a:spcPct val="90000"/>
                </a:lnSpc>
                <a:spcAft>
                  <a:spcPts val="800"/>
                </a:spcAft>
                <a:defRPr/>
              </a:pPr>
              <a:t>35</a:t>
            </a:fld>
            <a:endParaRPr lang="en-US" sz="1600">
              <a:solidFill>
                <a:schemeClr val="bg1">
                  <a:lumMod val="50000"/>
                </a:schemeClr>
              </a:solidFill>
            </a:endParaRPr>
          </a:p>
        </p:txBody>
      </p:sp>
      <p:graphicFrame>
        <p:nvGraphicFramePr>
          <p:cNvPr id="7" name="Table 6">
            <a:extLst>
              <a:ext uri="{FF2B5EF4-FFF2-40B4-BE49-F238E27FC236}">
                <a16:creationId xmlns:a16="http://schemas.microsoft.com/office/drawing/2014/main" id="{8CB5B5E8-33CC-40D1-98B4-E30FEC463A8C}"/>
              </a:ext>
            </a:extLst>
          </p:cNvPr>
          <p:cNvGraphicFramePr>
            <a:graphicFrameLocks noGrp="1"/>
          </p:cNvGraphicFramePr>
          <p:nvPr>
            <p:extLst>
              <p:ext uri="{D42A27DB-BD31-4B8C-83A1-F6EECF244321}">
                <p14:modId xmlns:p14="http://schemas.microsoft.com/office/powerpoint/2010/main" val="3082651665"/>
              </p:ext>
            </p:extLst>
          </p:nvPr>
        </p:nvGraphicFramePr>
        <p:xfrm>
          <a:off x="4560771" y="817878"/>
          <a:ext cx="6999171" cy="4577715"/>
        </p:xfrm>
        <a:graphic>
          <a:graphicData uri="http://schemas.openxmlformats.org/drawingml/2006/table">
            <a:tbl>
              <a:tblPr>
                <a:tableStyleId>{5C22544A-7EE6-4342-B048-85BDC9FD1C3A}</a:tableStyleId>
              </a:tblPr>
              <a:tblGrid>
                <a:gridCol w="6999171">
                  <a:extLst>
                    <a:ext uri="{9D8B030D-6E8A-4147-A177-3AD203B41FA5}">
                      <a16:colId xmlns:a16="http://schemas.microsoft.com/office/drawing/2014/main" val="125775754"/>
                    </a:ext>
                  </a:extLst>
                </a:gridCol>
              </a:tblGrid>
              <a:tr h="732663">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dirty="0">
                          <a:solidFill>
                            <a:schemeClr val="bg1">
                              <a:lumMod val="75000"/>
                            </a:schemeClr>
                          </a:solidFill>
                        </a:rPr>
                        <a:t>Introduction</a:t>
                      </a:r>
                    </a:p>
                  </a:txBody>
                  <a:tcPr marT="91440" marB="91440" anchor="ctr">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4826606"/>
                  </a:ext>
                </a:extLst>
              </a:tr>
              <a:tr h="583059">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kern="1200" dirty="0">
                          <a:solidFill>
                            <a:schemeClr val="bg1">
                              <a:lumMod val="75000"/>
                            </a:schemeClr>
                          </a:solidFill>
                          <a:latin typeface="+mn-lt"/>
                          <a:ea typeface="+mn-ea"/>
                          <a:cs typeface="+mn-cs"/>
                        </a:rPr>
                        <a:t>Start with the End in Mind ‒ The Future of Packaging</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63198345"/>
                  </a:ext>
                </a:extLst>
              </a:tr>
              <a:tr h="732663">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kern="1200" dirty="0">
                          <a:solidFill>
                            <a:schemeClr val="bg1">
                              <a:lumMod val="75000"/>
                            </a:schemeClr>
                          </a:solidFill>
                          <a:latin typeface="+mn-lt"/>
                          <a:ea typeface="+mn-ea"/>
                          <a:cs typeface="+mn-cs"/>
                        </a:rPr>
                        <a:t>2019 Trends and Predictions</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41624705"/>
                  </a:ext>
                </a:extLst>
              </a:tr>
              <a:tr h="732663">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kern="1200" dirty="0">
                          <a:solidFill>
                            <a:schemeClr val="bg1">
                              <a:lumMod val="75000"/>
                            </a:schemeClr>
                          </a:solidFill>
                          <a:latin typeface="+mn-lt"/>
                          <a:ea typeface="+mn-ea"/>
                          <a:cs typeface="+mn-cs"/>
                        </a:rPr>
                        <a:t>What it Means for (Paperboard) Packaging</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19935361"/>
                  </a:ext>
                </a:extLst>
              </a:tr>
              <a:tr h="732663">
                <a:tc>
                  <a:txBody>
                    <a:bodyPr/>
                    <a:lstStyle/>
                    <a:p>
                      <a:pPr marL="342900" marR="0" lvl="0" indent="-342900" algn="l" defTabSz="914400" rtl="0" eaLnBrk="1" fontAlgn="auto" latinLnBrk="0" hangingPunct="1">
                        <a:lnSpc>
                          <a:spcPct val="100000"/>
                        </a:lnSpc>
                        <a:spcBef>
                          <a:spcPts val="0"/>
                        </a:spcBef>
                        <a:spcAft>
                          <a:spcPts val="0"/>
                        </a:spcAft>
                        <a:buClr>
                          <a:schemeClr val="bg1">
                            <a:lumMod val="85000"/>
                          </a:schemeClr>
                        </a:buClr>
                        <a:buSzTx/>
                        <a:buFont typeface="Wingdings" panose="05000000000000000000" pitchFamily="2" charset="2"/>
                        <a:buChar char=""/>
                        <a:tabLst/>
                        <a:defRPr/>
                      </a:pPr>
                      <a:r>
                        <a:rPr lang="en-US" sz="2400" kern="1200" dirty="0" err="1">
                          <a:solidFill>
                            <a:schemeClr val="bg1">
                              <a:lumMod val="75000"/>
                            </a:schemeClr>
                          </a:solidFill>
                          <a:latin typeface="+mn-lt"/>
                          <a:ea typeface="+mn-ea"/>
                          <a:cs typeface="+mn-cs"/>
                        </a:rPr>
                        <a:t>IIoT</a:t>
                      </a:r>
                      <a:r>
                        <a:rPr lang="en-US" sz="2400" kern="1200" dirty="0">
                          <a:solidFill>
                            <a:schemeClr val="bg1">
                              <a:lumMod val="75000"/>
                            </a:schemeClr>
                          </a:solidFill>
                          <a:latin typeface="+mn-lt"/>
                          <a:ea typeface="+mn-ea"/>
                          <a:cs typeface="+mn-cs"/>
                        </a:rPr>
                        <a:t>, Industry 4.0 Results</a:t>
                      </a:r>
                    </a:p>
                  </a:txBody>
                  <a:tcPr marT="91440" marB="9144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815983582"/>
                  </a:ext>
                </a:extLst>
              </a:tr>
              <a:tr h="732663">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lang="en-US" sz="2400" b="1" kern="1200" dirty="0">
                          <a:solidFill>
                            <a:schemeClr val="dk1"/>
                          </a:solidFill>
                          <a:latin typeface="+mn-lt"/>
                          <a:ea typeface="+mn-ea"/>
                          <a:cs typeface="+mn-cs"/>
                        </a:rPr>
                        <a:t>Key Takeaways</a:t>
                      </a:r>
                    </a:p>
                  </a:txBody>
                  <a:tcPr marT="91440" marB="91440" anchor="ctr">
                    <a:lnT w="9525"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940371566"/>
                  </a:ext>
                </a:extLst>
              </a:tr>
            </a:tbl>
          </a:graphicData>
        </a:graphic>
      </p:graphicFrame>
      <p:pic>
        <p:nvPicPr>
          <p:cNvPr id="6" name="Picture 5">
            <a:extLst>
              <a:ext uri="{FF2B5EF4-FFF2-40B4-BE49-F238E27FC236}">
                <a16:creationId xmlns:a16="http://schemas.microsoft.com/office/drawing/2014/main" id="{93DA4A50-5C78-754D-BB4F-C297C1564037}"/>
              </a:ext>
            </a:extLst>
          </p:cNvPr>
          <p:cNvPicPr>
            <a:picLocks noChangeAspect="1"/>
          </p:cNvPicPr>
          <p:nvPr/>
        </p:nvPicPr>
        <p:blipFill>
          <a:blip r:embed="rId3"/>
          <a:stretch>
            <a:fillRect/>
          </a:stretch>
        </p:blipFill>
        <p:spPr>
          <a:xfrm>
            <a:off x="530940" y="2447890"/>
            <a:ext cx="2569497" cy="922118"/>
          </a:xfrm>
          <a:prstGeom prst="rect">
            <a:avLst/>
          </a:prstGeom>
        </p:spPr>
      </p:pic>
    </p:spTree>
    <p:extLst>
      <p:ext uri="{BB962C8B-B14F-4D97-AF65-F5344CB8AC3E}">
        <p14:creationId xmlns:p14="http://schemas.microsoft.com/office/powerpoint/2010/main" val="131949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008" y="199037"/>
            <a:ext cx="11388691" cy="1076779"/>
          </a:xfrm>
        </p:spPr>
        <p:txBody>
          <a:bodyPr>
            <a:noAutofit/>
          </a:bodyPr>
          <a:lstStyle/>
          <a:p>
            <a:r>
              <a:rPr lang="en-US" dirty="0">
                <a:latin typeface="Arial" panose="020B0604020202020204" pitchFamily="34" charset="0"/>
              </a:rPr>
              <a:t>If you only remember two things from my presentation,  they should be…</a:t>
            </a:r>
          </a:p>
        </p:txBody>
      </p:sp>
      <p:pic>
        <p:nvPicPr>
          <p:cNvPr id="5" name="Picture 4" descr="A close up of a logo&#10;&#10;Description automatically generated">
            <a:extLst>
              <a:ext uri="{FF2B5EF4-FFF2-40B4-BE49-F238E27FC236}">
                <a16:creationId xmlns:a16="http://schemas.microsoft.com/office/drawing/2014/main" id="{50C18686-F0A6-A04B-95F4-16758E850AC0}"/>
              </a:ext>
            </a:extLst>
          </p:cNvPr>
          <p:cNvPicPr>
            <a:picLocks noChangeAspect="1"/>
          </p:cNvPicPr>
          <p:nvPr/>
        </p:nvPicPr>
        <p:blipFill rotWithShape="1">
          <a:blip r:embed="rId3" cstate="email">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4577567" y="1440903"/>
            <a:ext cx="7614433" cy="4045497"/>
          </a:xfrm>
          <a:prstGeom prst="rect">
            <a:avLst/>
          </a:prstGeom>
          <a:ln>
            <a:noFill/>
          </a:ln>
          <a:effectLst>
            <a:softEdge rad="112500"/>
          </a:effectLst>
        </p:spPr>
      </p:pic>
      <p:sp>
        <p:nvSpPr>
          <p:cNvPr id="10" name="Footer Placeholder 9">
            <a:extLst>
              <a:ext uri="{FF2B5EF4-FFF2-40B4-BE49-F238E27FC236}">
                <a16:creationId xmlns:a16="http://schemas.microsoft.com/office/drawing/2014/main" id="{E7E08964-D49F-4BB4-95E6-A617887A6053}"/>
              </a:ext>
            </a:extLst>
          </p:cNvPr>
          <p:cNvSpPr>
            <a:spLocks noGrp="1"/>
          </p:cNvSpPr>
          <p:nvPr>
            <p:ph type="ftr" sz="quarter" idx="11"/>
          </p:nvPr>
        </p:nvSpPr>
        <p:spPr/>
        <p:txBody>
          <a:bodyPr/>
          <a:lstStyle/>
          <a:p>
            <a:r>
              <a:rPr lang="en-US"/>
              <a:t>PTIS | Confidential &amp; Proprietary</a:t>
            </a:r>
            <a:endParaRPr lang="en-US" dirty="0"/>
          </a:p>
        </p:txBody>
      </p:sp>
      <p:sp>
        <p:nvSpPr>
          <p:cNvPr id="12" name="Slide Number Placeholder 11">
            <a:extLst>
              <a:ext uri="{FF2B5EF4-FFF2-40B4-BE49-F238E27FC236}">
                <a16:creationId xmlns:a16="http://schemas.microsoft.com/office/drawing/2014/main" id="{7946FEB8-AD54-44CD-BA56-7689BA3901A6}"/>
              </a:ext>
            </a:extLst>
          </p:cNvPr>
          <p:cNvSpPr>
            <a:spLocks noGrp="1"/>
          </p:cNvSpPr>
          <p:nvPr>
            <p:ph type="sldNum" sz="quarter" idx="12"/>
          </p:nvPr>
        </p:nvSpPr>
        <p:spPr/>
        <p:txBody>
          <a:bodyPr/>
          <a:lstStyle/>
          <a:p>
            <a:fld id="{60387257-F602-472E-8322-7F0C0805D020}" type="slidenum">
              <a:rPr lang="en-US" smtClean="0"/>
              <a:t>36</a:t>
            </a:fld>
            <a:endParaRPr lang="en-US"/>
          </a:p>
        </p:txBody>
      </p:sp>
      <p:sp>
        <p:nvSpPr>
          <p:cNvPr id="3" name="Content Placeholder 2"/>
          <p:cNvSpPr>
            <a:spLocks noGrp="1"/>
          </p:cNvSpPr>
          <p:nvPr>
            <p:ph idx="4294967295"/>
          </p:nvPr>
        </p:nvSpPr>
        <p:spPr>
          <a:xfrm>
            <a:off x="359544" y="1433499"/>
            <a:ext cx="4626113" cy="4217988"/>
          </a:xfrm>
        </p:spPr>
        <p:txBody>
          <a:bodyPr vert="horz" lIns="121920" tIns="60960" rIns="121920" bIns="60960" rtlCol="0">
            <a:normAutofit/>
          </a:bodyPr>
          <a:lstStyle/>
          <a:p>
            <a:pPr marL="457200" indent="-457200" defTabSz="1219170">
              <a:spcBef>
                <a:spcPts val="600"/>
              </a:spcBef>
              <a:buClr>
                <a:schemeClr val="accent2"/>
              </a:buClr>
              <a:buFont typeface="+mj-lt"/>
              <a:buAutoNum type="arabicPeriod"/>
            </a:pPr>
            <a:r>
              <a:rPr lang="en-US" sz="2400" b="1" dirty="0">
                <a:solidFill>
                  <a:schemeClr val="tx1"/>
                </a:solidFill>
                <a:latin typeface="+mn-lt"/>
                <a:cs typeface="+mn-cs"/>
              </a:rPr>
              <a:t>No industry segment is immune to the change brought forth by </a:t>
            </a:r>
            <a:r>
              <a:rPr lang="en-US" sz="2400" b="1" dirty="0" err="1">
                <a:solidFill>
                  <a:schemeClr val="tx1"/>
                </a:solidFill>
                <a:latin typeface="+mn-lt"/>
                <a:cs typeface="+mn-cs"/>
              </a:rPr>
              <a:t>IIoT</a:t>
            </a:r>
            <a:r>
              <a:rPr lang="en-US" sz="2400" b="1" dirty="0">
                <a:solidFill>
                  <a:schemeClr val="tx1"/>
                </a:solidFill>
                <a:latin typeface="+mn-lt"/>
                <a:cs typeface="+mn-cs"/>
              </a:rPr>
              <a:t>, Industry 4.0</a:t>
            </a:r>
          </a:p>
          <a:p>
            <a:pPr marL="457200" indent="-457200" defTabSz="1219170">
              <a:spcBef>
                <a:spcPts val="600"/>
              </a:spcBef>
              <a:buClr>
                <a:schemeClr val="accent2"/>
              </a:buClr>
              <a:buFont typeface="+mj-lt"/>
              <a:buAutoNum type="arabicPeriod"/>
            </a:pPr>
            <a:r>
              <a:rPr lang="en-US" sz="2400" b="1" dirty="0">
                <a:solidFill>
                  <a:schemeClr val="tx1"/>
                </a:solidFill>
                <a:latin typeface="+mn-lt"/>
                <a:cs typeface="+mn-cs"/>
              </a:rPr>
              <a:t>Look closely at existing business processes – it’s not about starting over – but it is about double digit results!</a:t>
            </a:r>
          </a:p>
        </p:txBody>
      </p:sp>
      <p:sp>
        <p:nvSpPr>
          <p:cNvPr id="4" name="Rectangle 3">
            <a:extLst>
              <a:ext uri="{FF2B5EF4-FFF2-40B4-BE49-F238E27FC236}">
                <a16:creationId xmlns:a16="http://schemas.microsoft.com/office/drawing/2014/main" id="{067DB07C-E94A-4377-9379-1FB4D956159F}"/>
              </a:ext>
            </a:extLst>
          </p:cNvPr>
          <p:cNvSpPr/>
          <p:nvPr/>
        </p:nvSpPr>
        <p:spPr>
          <a:xfrm>
            <a:off x="413587" y="4995368"/>
            <a:ext cx="4518026" cy="1384995"/>
          </a:xfrm>
          <a:prstGeom prst="rect">
            <a:avLst/>
          </a:prstGeom>
        </p:spPr>
        <p:txBody>
          <a:bodyPr wrap="square">
            <a:spAutoFit/>
          </a:bodyPr>
          <a:lstStyle/>
          <a:p>
            <a:pPr defTabSz="1219170">
              <a:buClr>
                <a:schemeClr val="accent2"/>
              </a:buClr>
            </a:pPr>
            <a:r>
              <a:rPr lang="en-US" sz="2800" dirty="0"/>
              <a:t>Early-adopters to </a:t>
            </a:r>
            <a:r>
              <a:rPr lang="en-US" sz="2800" dirty="0" err="1"/>
              <a:t>IIoT</a:t>
            </a:r>
            <a:r>
              <a:rPr lang="en-US" sz="2800" dirty="0"/>
              <a:t> will gain the competitive advantage</a:t>
            </a:r>
          </a:p>
        </p:txBody>
      </p:sp>
    </p:spTree>
    <p:extLst>
      <p:ext uri="{BB962C8B-B14F-4D97-AF65-F5344CB8AC3E}">
        <p14:creationId xmlns:p14="http://schemas.microsoft.com/office/powerpoint/2010/main" val="621221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A534E1-68CE-4A3D-9102-24A34097706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3"/>
          <a:stretch/>
        </p:blipFill>
        <p:spPr>
          <a:xfrm>
            <a:off x="5084800" y="3796125"/>
            <a:ext cx="2366295" cy="2461296"/>
          </a:xfrm>
          <a:prstGeom prst="rect">
            <a:avLst/>
          </a:prstGeom>
        </p:spPr>
      </p:pic>
      <p:sp>
        <p:nvSpPr>
          <p:cNvPr id="2" name="Title 1"/>
          <p:cNvSpPr>
            <a:spLocks noGrp="1"/>
          </p:cNvSpPr>
          <p:nvPr>
            <p:ph type="title"/>
          </p:nvPr>
        </p:nvSpPr>
        <p:spPr/>
        <p:txBody>
          <a:bodyPr>
            <a:noAutofit/>
          </a:bodyPr>
          <a:lstStyle/>
          <a:p>
            <a:r>
              <a:rPr lang="en-US" dirty="0">
                <a:latin typeface="Arial" panose="020B0604020202020204" pitchFamily="34" charset="0"/>
              </a:rPr>
              <a:t>When you get back to your office, the two things you should do are…</a:t>
            </a:r>
          </a:p>
        </p:txBody>
      </p:sp>
      <p:sp>
        <p:nvSpPr>
          <p:cNvPr id="3" name="Content Placeholder 2"/>
          <p:cNvSpPr>
            <a:spLocks noGrp="1"/>
          </p:cNvSpPr>
          <p:nvPr>
            <p:ph idx="4294967295"/>
          </p:nvPr>
        </p:nvSpPr>
        <p:spPr>
          <a:xfrm>
            <a:off x="352566" y="1240175"/>
            <a:ext cx="4896254" cy="4217988"/>
          </a:xfrm>
        </p:spPr>
        <p:txBody>
          <a:bodyPr vert="horz" lIns="121920" tIns="60960" rIns="121920" bIns="60960" rtlCol="0">
            <a:noAutofit/>
          </a:bodyPr>
          <a:lstStyle/>
          <a:p>
            <a:pPr marL="457200" indent="-457200" defTabSz="1219170">
              <a:lnSpc>
                <a:spcPct val="110000"/>
              </a:lnSpc>
              <a:spcBef>
                <a:spcPts val="600"/>
              </a:spcBef>
              <a:buClr>
                <a:schemeClr val="accent2"/>
              </a:buClr>
              <a:buFont typeface="+mj-lt"/>
              <a:buAutoNum type="arabicPeriod"/>
            </a:pPr>
            <a:r>
              <a:rPr lang="en-US" b="1" dirty="0">
                <a:solidFill>
                  <a:schemeClr val="tx1"/>
                </a:solidFill>
              </a:rPr>
              <a:t>Determine, on a scale of 1-10, how ready are you for the 4th Dimension?</a:t>
            </a:r>
          </a:p>
          <a:p>
            <a:pPr marL="457200" indent="-457200" defTabSz="1219170">
              <a:lnSpc>
                <a:spcPct val="110000"/>
              </a:lnSpc>
              <a:spcBef>
                <a:spcPts val="600"/>
              </a:spcBef>
              <a:buClr>
                <a:schemeClr val="accent2"/>
              </a:buClr>
              <a:buFont typeface="+mj-lt"/>
              <a:buAutoNum type="arabicPeriod"/>
            </a:pPr>
            <a:r>
              <a:rPr lang="en-US" b="1" dirty="0">
                <a:solidFill>
                  <a:schemeClr val="tx1"/>
                </a:solidFill>
              </a:rPr>
              <a:t>Begin the journey today at whatever point you are starting from</a:t>
            </a:r>
          </a:p>
        </p:txBody>
      </p:sp>
      <p:pic>
        <p:nvPicPr>
          <p:cNvPr id="13" name="Picture 12">
            <a:extLst>
              <a:ext uri="{FF2B5EF4-FFF2-40B4-BE49-F238E27FC236}">
                <a16:creationId xmlns:a16="http://schemas.microsoft.com/office/drawing/2014/main" id="{C0F7B299-9A2A-A845-B16A-9594EBC3A88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80393" y="600579"/>
            <a:ext cx="2291155" cy="2291155"/>
          </a:xfrm>
          <a:prstGeom prst="rect">
            <a:avLst/>
          </a:prstGeom>
        </p:spPr>
      </p:pic>
      <p:sp>
        <p:nvSpPr>
          <p:cNvPr id="8" name="Footer Placeholder 7">
            <a:extLst>
              <a:ext uri="{FF2B5EF4-FFF2-40B4-BE49-F238E27FC236}">
                <a16:creationId xmlns:a16="http://schemas.microsoft.com/office/drawing/2014/main" id="{7827600F-5D59-4405-9F78-BA6C51CB3F38}"/>
              </a:ext>
            </a:extLst>
          </p:cNvPr>
          <p:cNvSpPr>
            <a:spLocks noGrp="1"/>
          </p:cNvSpPr>
          <p:nvPr>
            <p:ph type="ftr" sz="quarter" idx="11"/>
          </p:nvPr>
        </p:nvSpPr>
        <p:spPr/>
        <p:txBody>
          <a:bodyPr/>
          <a:lstStyle/>
          <a:p>
            <a:r>
              <a:rPr lang="en-US"/>
              <a:t>PTIS | Confidential &amp; Proprietary</a:t>
            </a:r>
            <a:endParaRPr lang="en-US" dirty="0"/>
          </a:p>
        </p:txBody>
      </p:sp>
      <p:pic>
        <p:nvPicPr>
          <p:cNvPr id="10" name="Picture 9">
            <a:extLst>
              <a:ext uri="{FF2B5EF4-FFF2-40B4-BE49-F238E27FC236}">
                <a16:creationId xmlns:a16="http://schemas.microsoft.com/office/drawing/2014/main" id="{5088EBC8-2B2D-3D43-95C9-9C71B29A074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01153">
            <a:off x="6196952" y="1206697"/>
            <a:ext cx="2512858" cy="2512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lide Number Placeholder 8">
            <a:extLst>
              <a:ext uri="{FF2B5EF4-FFF2-40B4-BE49-F238E27FC236}">
                <a16:creationId xmlns:a16="http://schemas.microsoft.com/office/drawing/2014/main" id="{7D3A6050-6F55-43E2-AEA1-19AF873987D3}"/>
              </a:ext>
            </a:extLst>
          </p:cNvPr>
          <p:cNvSpPr>
            <a:spLocks noGrp="1"/>
          </p:cNvSpPr>
          <p:nvPr>
            <p:ph type="sldNum" sz="quarter" idx="12"/>
          </p:nvPr>
        </p:nvSpPr>
        <p:spPr/>
        <p:txBody>
          <a:bodyPr/>
          <a:lstStyle/>
          <a:p>
            <a:fld id="{60387257-F602-472E-8322-7F0C0805D020}" type="slidenum">
              <a:rPr lang="en-US" smtClean="0"/>
              <a:t>37</a:t>
            </a:fld>
            <a:endParaRPr lang="en-US"/>
          </a:p>
        </p:txBody>
      </p:sp>
      <p:pic>
        <p:nvPicPr>
          <p:cNvPr id="15" name="Picture 14" descr="A close up of a device&#10;&#10;Description automatically generated">
            <a:extLst>
              <a:ext uri="{FF2B5EF4-FFF2-40B4-BE49-F238E27FC236}">
                <a16:creationId xmlns:a16="http://schemas.microsoft.com/office/drawing/2014/main" id="{AC2F8121-21FD-4D1C-964A-D1397804BABB}"/>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9999521" y="2656888"/>
            <a:ext cx="1974818" cy="2696547"/>
          </a:xfrm>
          <a:prstGeom prst="rect">
            <a:avLst/>
          </a:prstGeom>
        </p:spPr>
      </p:pic>
      <p:pic>
        <p:nvPicPr>
          <p:cNvPr id="12" name="Content Placeholder 4">
            <a:extLst>
              <a:ext uri="{FF2B5EF4-FFF2-40B4-BE49-F238E27FC236}">
                <a16:creationId xmlns:a16="http://schemas.microsoft.com/office/drawing/2014/main" id="{A506A0FD-A30B-D74B-8937-9F0BF91EC8B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21307041">
            <a:off x="7679157" y="3232614"/>
            <a:ext cx="2602472" cy="2602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ontent Placeholder 2">
            <a:extLst>
              <a:ext uri="{FF2B5EF4-FFF2-40B4-BE49-F238E27FC236}">
                <a16:creationId xmlns:a16="http://schemas.microsoft.com/office/drawing/2014/main" id="{E08C3F14-EF21-934E-ACD7-8ADBC1CA3748}"/>
              </a:ext>
            </a:extLst>
          </p:cNvPr>
          <p:cNvSpPr txBox="1">
            <a:spLocks/>
          </p:cNvSpPr>
          <p:nvPr/>
        </p:nvSpPr>
        <p:spPr>
          <a:xfrm>
            <a:off x="308008" y="4024739"/>
            <a:ext cx="4896254" cy="4217988"/>
          </a:xfrm>
          <a:prstGeom prst="rect">
            <a:avLst/>
          </a:prstGeom>
        </p:spPr>
        <p:txBody>
          <a:bodyPr vert="horz" lIns="121920" tIns="60960" rIns="121920" bIns="60960" rtlCol="0">
            <a:noAutofit/>
          </a:bodyPr>
          <a:lstStyle>
            <a:lvl1pPr marL="0" indent="0" algn="l" defTabSz="914400" rtl="0" eaLnBrk="1" latinLnBrk="0" hangingPunct="1">
              <a:lnSpc>
                <a:spcPct val="100000"/>
              </a:lnSpc>
              <a:spcBef>
                <a:spcPts val="0"/>
              </a:spcBef>
              <a:spcAft>
                <a:spcPts val="600"/>
              </a:spcAft>
              <a:buClr>
                <a:schemeClr val="accent1"/>
              </a:buClr>
              <a:buSzPct val="100000"/>
              <a:buFont typeface="Calibri" panose="020F0502020204030204" pitchFamily="34" charset="0"/>
              <a:buNone/>
              <a:defRPr sz="2400" kern="1200">
                <a:solidFill>
                  <a:schemeClr val="tx1">
                    <a:lumMod val="75000"/>
                    <a:lumOff val="25000"/>
                  </a:schemeClr>
                </a:solidFill>
                <a:latin typeface="+mn-lt"/>
                <a:ea typeface="+mn-ea"/>
                <a:cs typeface="+mn-cs"/>
              </a:defRPr>
            </a:lvl1pPr>
            <a:lvl2pPr marL="342900" indent="-228600" algn="l" defTabSz="914400" rtl="0" eaLnBrk="1" latinLnBrk="0" hangingPunct="1">
              <a:lnSpc>
                <a:spcPct val="100000"/>
              </a:lnSpc>
              <a:spcBef>
                <a:spcPts val="0"/>
              </a:spcBef>
              <a:spcAft>
                <a:spcPts val="600"/>
              </a:spcAft>
              <a:buClr>
                <a:schemeClr val="tx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685800" indent="-223838" algn="l" defTabSz="914400" rtl="0" eaLnBrk="1" latinLnBrk="0" hangingPunct="1">
              <a:lnSpc>
                <a:spcPct val="100000"/>
              </a:lnSpc>
              <a:spcBef>
                <a:spcPts val="0"/>
              </a:spcBef>
              <a:spcAft>
                <a:spcPts val="600"/>
              </a:spcAft>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3pPr>
            <a:lvl4pPr marL="977900" indent="-292100" algn="l" defTabSz="914400" rtl="0" eaLnBrk="1" latinLnBrk="0" hangingPunct="1">
              <a:lnSpc>
                <a:spcPct val="100000"/>
              </a:lnSpc>
              <a:spcBef>
                <a:spcPts val="0"/>
              </a:spcBef>
              <a:spcAft>
                <a:spcPts val="600"/>
              </a:spcAft>
              <a:buClr>
                <a:schemeClr val="bg1">
                  <a:lumMod val="50000"/>
                </a:schemeClr>
              </a:buClr>
              <a:buFont typeface="Arial" panose="020B0604020202020204"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0"/>
              </a:spcBef>
              <a:spcAft>
                <a:spcPts val="600"/>
              </a:spcAft>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defTabSz="1219170">
              <a:lnSpc>
                <a:spcPct val="110000"/>
              </a:lnSpc>
              <a:buClr>
                <a:schemeClr val="accent2"/>
              </a:buClr>
              <a:buFont typeface="Wingdings 2" panose="05020102010507070707" pitchFamily="18" charset="2"/>
              <a:buChar char="¡"/>
            </a:pPr>
            <a:r>
              <a:rPr lang="en-US" sz="2800" dirty="0">
                <a:solidFill>
                  <a:schemeClr val="tx1"/>
                </a:solidFill>
              </a:rPr>
              <a:t>You are not alone – identify collaboration partners to help get started!</a:t>
            </a:r>
          </a:p>
          <a:p>
            <a:pPr marL="342900" indent="-342900" defTabSz="1219170">
              <a:lnSpc>
                <a:spcPct val="110000"/>
              </a:lnSpc>
              <a:buClr>
                <a:schemeClr val="accent2"/>
              </a:buClr>
              <a:buFont typeface="Wingdings 2" panose="05020102010507070707" pitchFamily="18" charset="2"/>
              <a:buChar char="¡"/>
            </a:pPr>
            <a:r>
              <a:rPr lang="en-US" sz="2800" b="1" dirty="0">
                <a:solidFill>
                  <a:schemeClr val="tx1"/>
                </a:solidFill>
              </a:rPr>
              <a:t>Embrace foresight!</a:t>
            </a:r>
            <a:endParaRPr lang="en-US" b="1" dirty="0">
              <a:solidFill>
                <a:schemeClr val="tx1"/>
              </a:solidFill>
            </a:endParaRPr>
          </a:p>
        </p:txBody>
      </p:sp>
      <p:sp>
        <p:nvSpPr>
          <p:cNvPr id="4" name="TextBox 3">
            <a:extLst>
              <a:ext uri="{FF2B5EF4-FFF2-40B4-BE49-F238E27FC236}">
                <a16:creationId xmlns:a16="http://schemas.microsoft.com/office/drawing/2014/main" id="{BB76075B-0610-7945-A3D3-C688C0A850D4}"/>
              </a:ext>
            </a:extLst>
          </p:cNvPr>
          <p:cNvSpPr txBox="1"/>
          <p:nvPr/>
        </p:nvSpPr>
        <p:spPr>
          <a:xfrm>
            <a:off x="5809698" y="5980422"/>
            <a:ext cx="8285962" cy="276999"/>
          </a:xfrm>
          <a:prstGeom prst="rect">
            <a:avLst/>
          </a:prstGeom>
          <a:noFill/>
        </p:spPr>
        <p:txBody>
          <a:bodyPr wrap="square" rtlCol="0">
            <a:spAutoFit/>
          </a:bodyPr>
          <a:lstStyle/>
          <a:p>
            <a:r>
              <a:rPr lang="en-US" sz="1200" b="1" dirty="0"/>
              <a:t>Images courtesy of PPC – exclusively for this presentation!!!</a:t>
            </a:r>
          </a:p>
        </p:txBody>
      </p:sp>
    </p:spTree>
    <p:extLst>
      <p:ext uri="{BB962C8B-B14F-4D97-AF65-F5344CB8AC3E}">
        <p14:creationId xmlns:p14="http://schemas.microsoft.com/office/powerpoint/2010/main" val="1446287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A6A9F03-D304-46BD-B506-F6A692CAD975}"/>
              </a:ext>
            </a:extLst>
          </p:cNvPr>
          <p:cNvSpPr>
            <a:spLocks noGrp="1"/>
          </p:cNvSpPr>
          <p:nvPr>
            <p:ph type="sldNum" sz="quarter" idx="12"/>
          </p:nvPr>
        </p:nvSpPr>
        <p:spPr/>
        <p:txBody>
          <a:bodyPr/>
          <a:lstStyle/>
          <a:p>
            <a:fld id="{60387257-F602-472E-8322-7F0C0805D020}" type="slidenum">
              <a:rPr lang="en-US" smtClean="0"/>
              <a:pPr/>
              <a:t>38</a:t>
            </a:fld>
            <a:endParaRPr lang="en-US"/>
          </a:p>
        </p:txBody>
      </p:sp>
      <p:sp>
        <p:nvSpPr>
          <p:cNvPr id="7" name="Footer Placeholder 6">
            <a:extLst>
              <a:ext uri="{FF2B5EF4-FFF2-40B4-BE49-F238E27FC236}">
                <a16:creationId xmlns:a16="http://schemas.microsoft.com/office/drawing/2014/main" id="{143F58B7-E6FF-4107-9116-0BA92493D34E}"/>
              </a:ext>
            </a:extLst>
          </p:cNvPr>
          <p:cNvSpPr>
            <a:spLocks noGrp="1"/>
          </p:cNvSpPr>
          <p:nvPr>
            <p:ph type="ftr" sz="quarter" idx="11"/>
          </p:nvPr>
        </p:nvSpPr>
        <p:spPr/>
        <p:txBody>
          <a:bodyPr/>
          <a:lstStyle/>
          <a:p>
            <a:r>
              <a:rPr lang="en-US"/>
              <a:t>PTIS | Confidential &amp; Proprietary</a:t>
            </a:r>
            <a:endParaRPr lang="en-US" dirty="0"/>
          </a:p>
        </p:txBody>
      </p:sp>
      <p:sp>
        <p:nvSpPr>
          <p:cNvPr id="9" name="Rectangle 8">
            <a:extLst>
              <a:ext uri="{FF2B5EF4-FFF2-40B4-BE49-F238E27FC236}">
                <a16:creationId xmlns:a16="http://schemas.microsoft.com/office/drawing/2014/main" id="{6ECA030B-B548-4C7F-B673-CB3A2ED4876B}"/>
              </a:ext>
            </a:extLst>
          </p:cNvPr>
          <p:cNvSpPr/>
          <p:nvPr/>
        </p:nvSpPr>
        <p:spPr>
          <a:xfrm>
            <a:off x="2111828" y="913689"/>
            <a:ext cx="6172200" cy="2041585"/>
          </a:xfrm>
          <a:prstGeom prst="rect">
            <a:avLst/>
          </a:prstGeom>
        </p:spPr>
        <p:txBody>
          <a:bodyPr wrap="square">
            <a:spAutoFit/>
          </a:bodyPr>
          <a:lstStyle/>
          <a:p>
            <a:pPr>
              <a:spcBef>
                <a:spcPts val="0"/>
              </a:spcBef>
            </a:pPr>
            <a:r>
              <a:rPr lang="en-US" dirty="0">
                <a:solidFill>
                  <a:schemeClr val="tx1">
                    <a:lumMod val="65000"/>
                    <a:lumOff val="35000"/>
                  </a:schemeClr>
                </a:solidFill>
              </a:rPr>
              <a:t>FOR ADDITIONAL INFORMATION:</a:t>
            </a:r>
          </a:p>
          <a:p>
            <a:pPr>
              <a:spcBef>
                <a:spcPts val="0"/>
              </a:spcBef>
            </a:pPr>
            <a:endParaRPr lang="en-US" dirty="0">
              <a:solidFill>
                <a:schemeClr val="tx1">
                  <a:lumMod val="65000"/>
                  <a:lumOff val="35000"/>
                </a:schemeClr>
              </a:solidFill>
            </a:endParaRPr>
          </a:p>
          <a:p>
            <a:pPr>
              <a:lnSpc>
                <a:spcPts val="2640"/>
              </a:lnSpc>
              <a:spcBef>
                <a:spcPts val="0"/>
              </a:spcBef>
            </a:pPr>
            <a:r>
              <a:rPr lang="en-US" sz="2400" b="1" dirty="0">
                <a:solidFill>
                  <a:schemeClr val="tx1">
                    <a:lumMod val="65000"/>
                    <a:lumOff val="35000"/>
                  </a:schemeClr>
                </a:solidFill>
              </a:rPr>
              <a:t>PTIS</a:t>
            </a:r>
          </a:p>
          <a:p>
            <a:pPr>
              <a:lnSpc>
                <a:spcPts val="2640"/>
              </a:lnSpc>
              <a:spcBef>
                <a:spcPts val="0"/>
              </a:spcBef>
            </a:pPr>
            <a:r>
              <a:rPr lang="en-US" sz="2400" dirty="0">
                <a:solidFill>
                  <a:schemeClr val="tx1">
                    <a:lumMod val="65000"/>
                    <a:lumOff val="35000"/>
                  </a:schemeClr>
                </a:solidFill>
              </a:rPr>
              <a:t>Brian Wagner</a:t>
            </a:r>
            <a:br>
              <a:rPr lang="en-US" sz="2400" dirty="0">
                <a:solidFill>
                  <a:schemeClr val="tx1">
                    <a:lumMod val="65000"/>
                    <a:lumOff val="35000"/>
                  </a:schemeClr>
                </a:solidFill>
              </a:rPr>
            </a:br>
            <a:r>
              <a:rPr lang="en-US" sz="2400" dirty="0">
                <a:solidFill>
                  <a:schemeClr val="tx1">
                    <a:lumMod val="65000"/>
                    <a:lumOff val="35000"/>
                  </a:schemeClr>
                </a:solidFill>
              </a:rPr>
              <a:t>brian@ptisglobal.com</a:t>
            </a:r>
          </a:p>
          <a:p>
            <a:pPr>
              <a:lnSpc>
                <a:spcPts val="2640"/>
              </a:lnSpc>
              <a:spcBef>
                <a:spcPts val="0"/>
              </a:spcBef>
              <a:spcAft>
                <a:spcPts val="800"/>
              </a:spcAft>
            </a:pPr>
            <a:r>
              <a:rPr lang="en-US" sz="2400" dirty="0">
                <a:solidFill>
                  <a:schemeClr val="tx1">
                    <a:lumMod val="65000"/>
                    <a:lumOff val="35000"/>
                  </a:schemeClr>
                </a:solidFill>
              </a:rPr>
              <a:t>(269) 806-4566</a:t>
            </a:r>
          </a:p>
        </p:txBody>
      </p:sp>
      <p:pic>
        <p:nvPicPr>
          <p:cNvPr id="12" name="Picture 11" descr="A person wearing a suit and tie smiling at the camera&#10;&#10;Description automatically generated">
            <a:extLst>
              <a:ext uri="{FF2B5EF4-FFF2-40B4-BE49-F238E27FC236}">
                <a16:creationId xmlns:a16="http://schemas.microsoft.com/office/drawing/2014/main" id="{CF99E417-F9F1-4A29-8695-3DB736021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57" y="905639"/>
            <a:ext cx="1371791" cy="2057687"/>
          </a:xfrm>
          <a:prstGeom prst="rect">
            <a:avLst/>
          </a:prstGeom>
          <a:ln w="19050">
            <a:solidFill>
              <a:schemeClr val="bg2">
                <a:lumMod val="75000"/>
              </a:schemeClr>
            </a:solidFill>
          </a:ln>
        </p:spPr>
      </p:pic>
      <p:sp>
        <p:nvSpPr>
          <p:cNvPr id="16" name="TextBox 15">
            <a:extLst>
              <a:ext uri="{FF2B5EF4-FFF2-40B4-BE49-F238E27FC236}">
                <a16:creationId xmlns:a16="http://schemas.microsoft.com/office/drawing/2014/main" id="{9C9340B1-BC93-49D7-AA2E-1437250BEBF8}"/>
              </a:ext>
            </a:extLst>
          </p:cNvPr>
          <p:cNvSpPr txBox="1"/>
          <p:nvPr/>
        </p:nvSpPr>
        <p:spPr>
          <a:xfrm>
            <a:off x="2111828" y="3902727"/>
            <a:ext cx="8136715" cy="1446550"/>
          </a:xfrm>
          <a:prstGeom prst="rect">
            <a:avLst/>
          </a:prstGeom>
          <a:noFill/>
        </p:spPr>
        <p:txBody>
          <a:bodyPr wrap="none" rtlCol="0">
            <a:spAutoFit/>
          </a:bodyPr>
          <a:lstStyle/>
          <a:p>
            <a:r>
              <a:rPr lang="en-US" sz="8800" dirty="0">
                <a:solidFill>
                  <a:schemeClr val="bg1">
                    <a:lumMod val="75000"/>
                  </a:schemeClr>
                </a:solidFill>
                <a:latin typeface="Arial Black" panose="020B0A04020102020204" pitchFamily="34" charset="0"/>
              </a:rPr>
              <a:t>THANK YOU!</a:t>
            </a:r>
          </a:p>
        </p:txBody>
      </p:sp>
    </p:spTree>
    <p:extLst>
      <p:ext uri="{BB962C8B-B14F-4D97-AF65-F5344CB8AC3E}">
        <p14:creationId xmlns:p14="http://schemas.microsoft.com/office/powerpoint/2010/main" val="109790099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descr="Image result for abbott logo">
            <a:extLst>
              <a:ext uri="{FF2B5EF4-FFF2-40B4-BE49-F238E27FC236}">
                <a16:creationId xmlns:a16="http://schemas.microsoft.com/office/drawing/2014/main" id="{C2BD8D2F-5875-4201-BD7A-C6984E91EA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2429" y="1302676"/>
            <a:ext cx="2125012" cy="551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brandsoftheworld.com/sites/default/files/styles/logo-thumbnail/public/0017/1735/brand.gif?itok=Ilr2dgn4"/>
          <p:cNvPicPr>
            <a:picLocks noChangeAspect="1" noChangeArrowheads="1"/>
          </p:cNvPicPr>
          <p:nvPr/>
        </p:nvPicPr>
        <p:blipFill rotWithShape="1">
          <a:blip r:embed="rId4" cstate="email">
            <a:extLst>
              <a:ext uri="{28A0092B-C50C-407E-A947-70E740481C1C}">
                <a14:useLocalDpi xmlns:a14="http://schemas.microsoft.com/office/drawing/2010/main" val="0"/>
              </a:ext>
            </a:extLst>
          </a:blip>
          <a:stretch/>
        </p:blipFill>
        <p:spPr bwMode="auto">
          <a:xfrm>
            <a:off x="6672853" y="3567044"/>
            <a:ext cx="2108963" cy="1905000"/>
          </a:xfrm>
          <a:prstGeom prst="rect">
            <a:avLst/>
          </a:prstGeom>
          <a:extLst>
            <a:ext uri="{909E8E84-426E-40dd-AFC4-6F175D3DCCD1}">
              <a14:hiddenFill xmlns="" xmlns:a14="http://schemas.microsoft.com/office/drawing/2010/main">
                <a:solidFill>
                  <a:srgbClr val="FFFFFF"/>
                </a:solidFill>
              </a14:hiddenFill>
            </a:ext>
          </a:extLst>
        </p:spPr>
      </p:pic>
      <p:sp>
        <p:nvSpPr>
          <p:cNvPr id="13" name="Title 12"/>
          <p:cNvSpPr>
            <a:spLocks noGrp="1"/>
          </p:cNvSpPr>
          <p:nvPr>
            <p:ph type="title"/>
          </p:nvPr>
        </p:nvSpPr>
        <p:spPr/>
        <p:txBody>
          <a:bodyPr/>
          <a:lstStyle/>
          <a:p>
            <a:r>
              <a:rPr lang="en-US" dirty="0"/>
              <a:t>The Twenty Five 2016 Program Sponsors</a:t>
            </a:r>
          </a:p>
        </p:txBody>
      </p:sp>
      <p:sp>
        <p:nvSpPr>
          <p:cNvPr id="18" name="Slide Number Placeholder 17">
            <a:extLst>
              <a:ext uri="{FF2B5EF4-FFF2-40B4-BE49-F238E27FC236}">
                <a16:creationId xmlns:a16="http://schemas.microsoft.com/office/drawing/2014/main" id="{BC1700A2-D2B7-4AEB-A0B2-3A0F24553007}"/>
              </a:ext>
            </a:extLst>
          </p:cNvPr>
          <p:cNvSpPr>
            <a:spLocks noGrp="1"/>
          </p:cNvSpPr>
          <p:nvPr>
            <p:ph type="sldNum" sz="quarter" idx="12"/>
          </p:nvPr>
        </p:nvSpPr>
        <p:spPr/>
        <p:txBody>
          <a:bodyPr/>
          <a:lstStyle/>
          <a:p>
            <a:fld id="{60387257-F602-472E-8322-7F0C0805D020}" type="slidenum">
              <a:rPr lang="en-US" smtClean="0"/>
              <a:pPr/>
              <a:t>4</a:t>
            </a:fld>
            <a:endParaRPr lang="en-US"/>
          </a:p>
        </p:txBody>
      </p:sp>
      <p:sp>
        <p:nvSpPr>
          <p:cNvPr id="17" name="Footer Placeholder 16">
            <a:extLst>
              <a:ext uri="{FF2B5EF4-FFF2-40B4-BE49-F238E27FC236}">
                <a16:creationId xmlns:a16="http://schemas.microsoft.com/office/drawing/2014/main" id="{DC2CEB00-7039-4A24-B4ED-28AD910A424F}"/>
              </a:ext>
            </a:extLst>
          </p:cNvPr>
          <p:cNvSpPr>
            <a:spLocks noGrp="1"/>
          </p:cNvSpPr>
          <p:nvPr>
            <p:ph type="ftr" sz="quarter" idx="11"/>
          </p:nvPr>
        </p:nvSpPr>
        <p:spPr/>
        <p:txBody>
          <a:bodyPr/>
          <a:lstStyle/>
          <a:p>
            <a:r>
              <a:rPr lang="en-US"/>
              <a:t>PTIS | Confidential &amp; Proprietary</a:t>
            </a:r>
            <a:endParaRPr lang="en-US" dirty="0"/>
          </a:p>
        </p:txBody>
      </p:sp>
      <p:sp>
        <p:nvSpPr>
          <p:cNvPr id="6" name="AutoShape 2" descr="Image result for basic american foods logo"/>
          <p:cNvSpPr>
            <a:spLocks noChangeAspect="1" noChangeArrowheads="1"/>
          </p:cNvSpPr>
          <p:nvPr/>
        </p:nvSpPr>
        <p:spPr bwMode="auto">
          <a:xfrm>
            <a:off x="207433" y="-144461"/>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867" kern="0" dirty="0">
              <a:solidFill>
                <a:prstClr val="black"/>
              </a:solidFill>
              <a:cs typeface="Arial"/>
              <a:sym typeface="Arial"/>
            </a:endParaRPr>
          </a:p>
        </p:txBody>
      </p:sp>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val="0"/>
              </a:ext>
            </a:extLst>
          </a:blip>
          <a:stretch>
            <a:fillRect/>
          </a:stretch>
        </p:blipFill>
        <p:spPr bwMode="auto">
          <a:xfrm>
            <a:off x="5579946" y="1340054"/>
            <a:ext cx="1466667" cy="619048"/>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cstate="email">
            <a:extLst>
              <a:ext uri="{28A0092B-C50C-407E-A947-70E740481C1C}">
                <a14:useLocalDpi xmlns:a14="http://schemas.microsoft.com/office/drawing/2010/main" val="0"/>
              </a:ext>
            </a:extLst>
          </a:blip>
          <a:stretch>
            <a:fillRect/>
          </a:stretch>
        </p:blipFill>
        <p:spPr bwMode="auto">
          <a:xfrm>
            <a:off x="4437763" y="3740987"/>
            <a:ext cx="1731490" cy="137179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cstate="email">
            <a:extLst>
              <a:ext uri="{28A0092B-C50C-407E-A947-70E740481C1C}">
                <a14:useLocalDpi xmlns:a14="http://schemas.microsoft.com/office/drawing/2010/main" val="0"/>
              </a:ext>
            </a:extLst>
          </a:blip>
          <a:stretch>
            <a:fillRect/>
          </a:stretch>
        </p:blipFill>
        <p:spPr bwMode="auto">
          <a:xfrm>
            <a:off x="7658866" y="1226955"/>
            <a:ext cx="1440161" cy="762438"/>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208571" y="3357726"/>
            <a:ext cx="1513901" cy="544058"/>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9" cstate="email">
            <a:extLst>
              <a:ext uri="{28A0092B-C50C-407E-A947-70E740481C1C}">
                <a14:useLocalDpi xmlns:a14="http://schemas.microsoft.com/office/drawing/2010/main" val="0"/>
              </a:ext>
            </a:extLst>
          </a:blip>
          <a:stretch>
            <a:fillRect/>
          </a:stretch>
        </p:blipFill>
        <p:spPr bwMode="auto">
          <a:xfrm>
            <a:off x="1347698" y="2144991"/>
            <a:ext cx="2028571" cy="4000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10" cstate="email">
            <a:extLst>
              <a:ext uri="{28A0092B-C50C-407E-A947-70E740481C1C}">
                <a14:useLocalDpi xmlns:a14="http://schemas.microsoft.com/office/drawing/2010/main" val="0"/>
              </a:ext>
            </a:extLst>
          </a:blip>
          <a:stretch>
            <a:fillRect/>
          </a:stretch>
        </p:blipFill>
        <p:spPr bwMode="auto">
          <a:xfrm>
            <a:off x="9570719" y="5063907"/>
            <a:ext cx="914400" cy="9144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2778394" y="4028438"/>
            <a:ext cx="1329650" cy="826841"/>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12" cstate="email">
            <a:extLst>
              <a:ext uri="{28A0092B-C50C-407E-A947-70E740481C1C}">
                <a14:useLocalDpi xmlns:a14="http://schemas.microsoft.com/office/drawing/2010/main" val="0"/>
              </a:ext>
            </a:extLst>
          </a:blip>
          <a:stretch>
            <a:fillRect/>
          </a:stretch>
        </p:blipFill>
        <p:spPr bwMode="auto">
          <a:xfrm>
            <a:off x="7706900" y="5112777"/>
            <a:ext cx="1074916" cy="841239"/>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AutoShape 2" descr="Image result for bemis corporate logo"/>
          <p:cNvSpPr>
            <a:spLocks noChangeAspect="1" noChangeArrowheads="1"/>
          </p:cNvSpPr>
          <p:nvPr/>
        </p:nvSpPr>
        <p:spPr bwMode="auto">
          <a:xfrm>
            <a:off x="410633" y="7944"/>
            <a:ext cx="4064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867" kern="0" dirty="0">
              <a:solidFill>
                <a:prstClr val="black"/>
              </a:solidFill>
              <a:cs typeface="Arial"/>
              <a:sym typeface="Arial"/>
            </a:endParaRPr>
          </a:p>
        </p:txBody>
      </p:sp>
      <p:pic>
        <p:nvPicPr>
          <p:cNvPr id="11" name="Picture 6" descr="https://consumeraffairs.global.ssl.fastly.net/files/cache/logos/scotts_logo_445_ratings_box_logo.png"/>
          <p:cNvPicPr>
            <a:picLocks noChangeAspect="1" noChangeArrowheads="1"/>
          </p:cNvPicPr>
          <p:nvPr/>
        </p:nvPicPr>
        <p:blipFill>
          <a:blip r:embed="rId13" cstate="email">
            <a:extLst>
              <a:ext uri="{28A0092B-C50C-407E-A947-70E740481C1C}">
                <a14:useLocalDpi xmlns:a14="http://schemas.microsoft.com/office/drawing/2010/main" val="0"/>
              </a:ext>
            </a:extLst>
          </a:blip>
          <a:stretch>
            <a:fillRect/>
          </a:stretch>
        </p:blipFill>
        <p:spPr bwMode="auto">
          <a:xfrm>
            <a:off x="355823" y="4021717"/>
            <a:ext cx="1752381" cy="704762"/>
          </a:xfrm>
          <a:prstGeom prst="rect">
            <a:avLst/>
          </a:prstGeom>
          <a:extLst>
            <a:ext uri="{909E8E84-426E-40dd-AFC4-6F175D3DCCD1}">
              <a14:hiddenFill xmlns="" xmlns:a14="http://schemas.microsoft.com/office/drawing/2010/main">
                <a:solidFill>
                  <a:srgbClr val="FFFFFF"/>
                </a:solidFill>
              </a14:hiddenFill>
            </a:ext>
          </a:extLst>
        </p:spPr>
      </p:pic>
      <p:pic>
        <p:nvPicPr>
          <p:cNvPr id="12" name="Picture 8" descr="http://www.ab-inbev.com/etc/designs/universal-template-abinbev/images/opengraph.png"/>
          <p:cNvPicPr>
            <a:picLocks noChangeAspect="1" noChangeArrowheads="1"/>
          </p:cNvPicPr>
          <p:nvPr/>
        </p:nvPicPr>
        <p:blipFill rotWithShape="1">
          <a:blip r:embed="rId14" cstate="email">
            <a:extLst>
              <a:ext uri="{28A0092B-C50C-407E-A947-70E740481C1C}">
                <a14:useLocalDpi xmlns:a14="http://schemas.microsoft.com/office/drawing/2010/main" val="0"/>
              </a:ext>
            </a:extLst>
          </a:blip>
          <a:stretch/>
        </p:blipFill>
        <p:spPr bwMode="auto">
          <a:xfrm>
            <a:off x="3250901" y="1171420"/>
            <a:ext cx="1714286" cy="676190"/>
          </a:xfrm>
          <a:prstGeom prst="rect">
            <a:avLst/>
          </a:prstGeom>
          <a:extLst>
            <a:ext uri="{909E8E84-426E-40dd-AFC4-6F175D3DCCD1}">
              <a14:hiddenFill xmlns="" xmlns:a14="http://schemas.microsoft.com/office/drawing/2010/main">
                <a:solidFill>
                  <a:srgbClr val="FFFFFF"/>
                </a:solidFill>
              </a14:hiddenFill>
            </a:ext>
          </a:extLst>
        </p:spPr>
      </p:pic>
      <p:pic>
        <p:nvPicPr>
          <p:cNvPr id="1026" name="Picture 2" descr="http://www.dssmith.com/static/gfx/dssmith-og-logo.png"/>
          <p:cNvPicPr>
            <a:picLocks noChangeAspect="1" noChangeArrowheads="1"/>
          </p:cNvPicPr>
          <p:nvPr/>
        </p:nvPicPr>
        <p:blipFill rotWithShape="1">
          <a:blip r:embed="rId15" cstate="email">
            <a:extLst>
              <a:ext uri="{28A0092B-C50C-407E-A947-70E740481C1C}">
                <a14:useLocalDpi xmlns:a14="http://schemas.microsoft.com/office/drawing/2010/main" val="0"/>
              </a:ext>
            </a:extLst>
          </a:blip>
          <a:stretch/>
        </p:blipFill>
        <p:spPr bwMode="auto">
          <a:xfrm>
            <a:off x="5186507" y="5173563"/>
            <a:ext cx="1766622" cy="949893"/>
          </a:xfrm>
          <a:prstGeom prst="rect">
            <a:avLst/>
          </a:prstGeom>
          <a:extLst>
            <a:ext uri="{909E8E84-426E-40dd-AFC4-6F175D3DCCD1}">
              <a14:hiddenFill xmlns="" xmlns:a14="http://schemas.microsoft.com/office/drawing/2010/main">
                <a:solidFill>
                  <a:srgbClr val="FFFFFF"/>
                </a:solidFill>
              </a14:hiddenFill>
            </a:ext>
          </a:extLst>
        </p:spPr>
      </p:pic>
      <p:pic>
        <p:nvPicPr>
          <p:cNvPr id="31" name="Picture 30" descr="SCJ logo.pn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9947041" y="1056558"/>
            <a:ext cx="1840029" cy="836691"/>
          </a:xfrm>
          <a:prstGeom prst="rect">
            <a:avLst/>
          </a:prstGeom>
        </p:spPr>
      </p:pic>
      <p:pic>
        <p:nvPicPr>
          <p:cNvPr id="2" name="Picture 2" descr="https://www.speediarms.com/jobboard/Client%20Data/83b35930/CompanyLogo.jpg"/>
          <p:cNvPicPr>
            <a:picLocks noChangeAspect="1" noChangeArrowheads="1"/>
          </p:cNvPicPr>
          <p:nvPr/>
        </p:nvPicPr>
        <p:blipFill>
          <a:blip r:embed="rId17" cstate="email">
            <a:extLst>
              <a:ext uri="{28A0092B-C50C-407E-A947-70E740481C1C}">
                <a14:useLocalDpi xmlns:a14="http://schemas.microsoft.com/office/drawing/2010/main" val="0"/>
              </a:ext>
            </a:extLst>
          </a:blip>
          <a:stretch>
            <a:fillRect/>
          </a:stretch>
        </p:blipFill>
        <p:spPr bwMode="auto">
          <a:xfrm>
            <a:off x="9734549" y="4200457"/>
            <a:ext cx="1962150" cy="638175"/>
          </a:xfrm>
          <a:prstGeom prst="rect">
            <a:avLst/>
          </a:prstGeom>
          <a:extLst>
            <a:ext uri="{909E8E84-426E-40dd-AFC4-6F175D3DCCD1}">
              <a14:hiddenFill xmlns="" xmlns:a14="http://schemas.microsoft.com/office/drawing/2010/main">
                <a:solidFill>
                  <a:srgbClr val="FFFFFF"/>
                </a:solidFill>
              </a14:hiddenFill>
            </a:ext>
          </a:extLst>
        </p:spPr>
      </p:pic>
      <p:pic>
        <p:nvPicPr>
          <p:cNvPr id="4" name="Picture 4" descr="http://downtowncamas.com/wp-content/uploads/2011/04/Georgia-Pacific-Logo.gif"/>
          <p:cNvPicPr>
            <a:picLocks noChangeAspect="1" noChangeArrowheads="1"/>
          </p:cNvPicPr>
          <p:nvPr/>
        </p:nvPicPr>
        <p:blipFill>
          <a:blip r:embed="rId18" cstate="email">
            <a:extLst>
              <a:ext uri="{28A0092B-C50C-407E-A947-70E740481C1C}">
                <a14:useLocalDpi xmlns:a14="http://schemas.microsoft.com/office/drawing/2010/main" val="0"/>
              </a:ext>
            </a:extLst>
          </a:blip>
          <a:stretch>
            <a:fillRect/>
          </a:stretch>
        </p:blipFill>
        <p:spPr bwMode="auto">
          <a:xfrm>
            <a:off x="726868" y="4943339"/>
            <a:ext cx="1752381" cy="1180117"/>
          </a:xfrm>
          <a:prstGeom prst="rect">
            <a:avLst/>
          </a:prstGeom>
          <a:extLst>
            <a:ext uri="{909E8E84-426E-40dd-AFC4-6F175D3DCCD1}">
              <a14:hiddenFill xmlns=""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77B7136-E896-CD4E-8811-34779E9F9C9E}"/>
              </a:ext>
            </a:extLst>
          </p:cNvPr>
          <p:cNvSpPr/>
          <p:nvPr/>
        </p:nvSpPr>
        <p:spPr>
          <a:xfrm>
            <a:off x="5937623" y="3182780"/>
            <a:ext cx="269626" cy="461665"/>
          </a:xfrm>
          <a:prstGeom prst="rect">
            <a:avLst/>
          </a:prstGeom>
        </p:spPr>
        <p:txBody>
          <a:bodyPr wrap="none">
            <a:spAutoFit/>
          </a:bodyPr>
          <a:lstStyle/>
          <a:p>
            <a:r>
              <a:rPr lang="en-US" sz="2400" dirty="0">
                <a:solidFill>
                  <a:srgbClr val="000000"/>
                </a:solidFill>
                <a:latin typeface="Arial" panose="020B0604020202020204" pitchFamily="34" charset="0"/>
              </a:rPr>
              <a:t> </a:t>
            </a:r>
            <a:endParaRPr lang="en-US" sz="2400" dirty="0"/>
          </a:p>
        </p:txBody>
      </p:sp>
      <p:pic>
        <p:nvPicPr>
          <p:cNvPr id="39" name="Content Placeholder 4" descr="http://ts2.mm.bing.net/images/thumbnail.aspx?q=4970888399685541&amp;id=949119e21059f78bef5bcc958b26d272">
            <a:extLst>
              <a:ext uri="{FF2B5EF4-FFF2-40B4-BE49-F238E27FC236}">
                <a16:creationId xmlns:a16="http://schemas.microsoft.com/office/drawing/2014/main" id="{75B19B58-B0B1-4A17-9C07-21EFB5B29462}"/>
              </a:ext>
            </a:extLst>
          </p:cNvPr>
          <p:cNvPicPr>
            <a:picLocks noChangeAspect="1" noChangeArrowheads="1"/>
          </p:cNvPicPr>
          <p:nvPr/>
        </p:nvPicPr>
        <p:blipFill>
          <a:blip r:embed="rId19" cstate="email">
            <a:extLst>
              <a:ext uri="{28A0092B-C50C-407E-A947-70E740481C1C}">
                <a14:useLocalDpi xmlns:a14="http://schemas.microsoft.com/office/drawing/2010/main" val="0"/>
              </a:ext>
            </a:extLst>
          </a:blip>
          <a:stretch>
            <a:fillRect/>
          </a:stretch>
        </p:blipFill>
        <p:spPr bwMode="auto">
          <a:xfrm>
            <a:off x="422505" y="2656114"/>
            <a:ext cx="1109765" cy="945355"/>
          </a:xfrm>
          <a:prstGeom prst="rect">
            <a:avLst/>
          </a:prstGeom>
          <a:extLst>
            <a:ext uri="{909E8E84-426E-40dd-AFC4-6F175D3DCCD1}">
              <a14:hiddenFill xmlns=""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20" cstate="email">
            <a:extLst>
              <a:ext uri="{28A0092B-C50C-407E-A947-70E740481C1C}">
                <a14:useLocalDpi xmlns:a14="http://schemas.microsoft.com/office/drawing/2010/main" val="0"/>
              </a:ext>
            </a:extLst>
          </a:blip>
          <a:stretch>
            <a:fillRect/>
          </a:stretch>
        </p:blipFill>
        <p:spPr bwMode="auto">
          <a:xfrm>
            <a:off x="9259453" y="2359911"/>
            <a:ext cx="2380952" cy="428571"/>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 name="Picture 22" descr="A close up of a sign&#10;&#10;Description automatically generated">
            <a:extLst>
              <a:ext uri="{FF2B5EF4-FFF2-40B4-BE49-F238E27FC236}">
                <a16:creationId xmlns:a16="http://schemas.microsoft.com/office/drawing/2014/main" id="{7C8A54BC-4F99-4783-BE5D-BE5972C1C84D}"/>
              </a:ext>
            </a:extLst>
          </p:cNvPr>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9423091" y="3212397"/>
            <a:ext cx="2241230" cy="290659"/>
          </a:xfrm>
          <a:prstGeom prst="rect">
            <a:avLst/>
          </a:prstGeom>
        </p:spPr>
      </p:pic>
      <p:pic>
        <p:nvPicPr>
          <p:cNvPr id="25" name="Picture 24" descr="A close up of a sign&#10;&#10;Description automatically generated">
            <a:extLst>
              <a:ext uri="{FF2B5EF4-FFF2-40B4-BE49-F238E27FC236}">
                <a16:creationId xmlns:a16="http://schemas.microsoft.com/office/drawing/2014/main" id="{5B4714FD-45C1-4DCA-A066-D757FCE0C74A}"/>
              </a:ext>
            </a:extLst>
          </p:cNvPr>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2015649" y="3138025"/>
            <a:ext cx="2265113" cy="421311"/>
          </a:xfrm>
          <a:prstGeom prst="rect">
            <a:avLst/>
          </a:prstGeom>
        </p:spPr>
      </p:pic>
      <p:pic>
        <p:nvPicPr>
          <p:cNvPr id="27" name="Picture 26">
            <a:extLst>
              <a:ext uri="{FF2B5EF4-FFF2-40B4-BE49-F238E27FC236}">
                <a16:creationId xmlns:a16="http://schemas.microsoft.com/office/drawing/2014/main" id="{A8440B7F-AB05-40C3-A911-262E87ED79EB}"/>
              </a:ext>
            </a:extLst>
          </p:cNvPr>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4108044" y="2063561"/>
            <a:ext cx="1036110" cy="777083"/>
          </a:xfrm>
          <a:prstGeom prst="rect">
            <a:avLst/>
          </a:prstGeom>
        </p:spPr>
      </p:pic>
      <p:pic>
        <p:nvPicPr>
          <p:cNvPr id="28" name="Picture 2" descr="Image result for conagra foods logo">
            <a:extLst>
              <a:ext uri="{FF2B5EF4-FFF2-40B4-BE49-F238E27FC236}">
                <a16:creationId xmlns:a16="http://schemas.microsoft.com/office/drawing/2014/main" id="{3A484C2F-ED0A-4DC3-ADC5-2DE278AC7F0A}"/>
              </a:ext>
            </a:extLst>
          </p:cNvPr>
          <p:cNvPicPr>
            <a:picLocks noChangeAspect="1" noChangeArrowheads="1"/>
          </p:cNvPicPr>
          <p:nvPr/>
        </p:nvPicPr>
        <p:blipFill rotWithShape="1">
          <a:blip r:embed="rId24"/>
          <a:srcRect/>
          <a:stretch/>
        </p:blipFill>
        <p:spPr bwMode="auto">
          <a:xfrm>
            <a:off x="7706900" y="1311720"/>
            <a:ext cx="1840029" cy="81790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close up of a logo&#10;&#10;Description automatically generated">
            <a:extLst>
              <a:ext uri="{FF2B5EF4-FFF2-40B4-BE49-F238E27FC236}">
                <a16:creationId xmlns:a16="http://schemas.microsoft.com/office/drawing/2014/main" id="{B57854F0-2CB0-4EF8-ACF1-B96332E28D75}"/>
              </a:ext>
            </a:extLst>
          </p:cNvPr>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6647367" y="2324104"/>
            <a:ext cx="1820860" cy="677360"/>
          </a:xfrm>
          <a:prstGeom prst="rect">
            <a:avLst/>
          </a:prstGeom>
        </p:spPr>
      </p:pic>
      <p:pic>
        <p:nvPicPr>
          <p:cNvPr id="33" name="Picture 32">
            <a:extLst>
              <a:ext uri="{FF2B5EF4-FFF2-40B4-BE49-F238E27FC236}">
                <a16:creationId xmlns:a16="http://schemas.microsoft.com/office/drawing/2014/main" id="{3E48D9F9-DF3D-4256-8707-93CB97AB1CA7}"/>
              </a:ext>
            </a:extLst>
          </p:cNvPr>
          <p:cNvPicPr>
            <a:picLocks noChangeAspect="1"/>
          </p:cNvPicPr>
          <p:nvPr/>
        </p:nvPicPr>
        <p:blipFill rotWithShape="1">
          <a:blip r:embed="rId26" cstate="email">
            <a:extLst>
              <a:ext uri="{28A0092B-C50C-407E-A947-70E740481C1C}">
                <a14:useLocalDpi xmlns:a14="http://schemas.microsoft.com/office/drawing/2010/main" val="0"/>
              </a:ext>
            </a:extLst>
          </a:blip>
          <a:srcRect/>
          <a:stretch/>
        </p:blipFill>
        <p:spPr>
          <a:xfrm>
            <a:off x="3043000" y="5161657"/>
            <a:ext cx="1766622" cy="958760"/>
          </a:xfrm>
          <a:prstGeom prst="rect">
            <a:avLst/>
          </a:prstGeom>
        </p:spPr>
      </p:pic>
      <p:pic>
        <p:nvPicPr>
          <p:cNvPr id="52" name="Picture 51" descr="Image result for mcdonalds logo">
            <a:extLst>
              <a:ext uri="{FF2B5EF4-FFF2-40B4-BE49-F238E27FC236}">
                <a16:creationId xmlns:a16="http://schemas.microsoft.com/office/drawing/2014/main" id="{311A4B66-4828-4632-8141-D51DAD27E61F}"/>
              </a:ext>
            </a:extLst>
          </p:cNvPr>
          <p:cNvPicPr>
            <a:picLocks noChangeAspect="1"/>
          </p:cNvPicPr>
          <p:nvPr/>
        </p:nvPicPr>
        <p:blipFill>
          <a:blip r:embed="rId27" cstate="email">
            <a:extLst>
              <a:ext uri="{28A0092B-C50C-407E-A947-70E740481C1C}">
                <a14:useLocalDpi xmlns:a14="http://schemas.microsoft.com/office/drawing/2010/main" val="0"/>
              </a:ext>
            </a:extLst>
          </a:blip>
          <a:srcRect/>
          <a:stretch>
            <a:fillRect/>
          </a:stretch>
        </p:blipFill>
        <p:spPr bwMode="auto">
          <a:xfrm>
            <a:off x="5399692" y="2762386"/>
            <a:ext cx="948208" cy="948208"/>
          </a:xfrm>
          <a:prstGeom prst="rect">
            <a:avLst/>
          </a:prstGeom>
          <a:noFill/>
          <a:ln>
            <a:noFill/>
          </a:ln>
        </p:spPr>
      </p:pic>
    </p:spTree>
    <p:extLst>
      <p:ext uri="{BB962C8B-B14F-4D97-AF65-F5344CB8AC3E}">
        <p14:creationId xmlns:p14="http://schemas.microsoft.com/office/powerpoint/2010/main" val="3317197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tretch/>
        </p:blipFill>
        <p:spPr>
          <a:xfrm>
            <a:off x="4186178" y="839916"/>
            <a:ext cx="2068826" cy="1241296"/>
          </a:xfrm>
          <a:prstGeom prst="rect">
            <a:avLst/>
          </a:prstGeom>
        </p:spPr>
      </p:pic>
      <p:sp>
        <p:nvSpPr>
          <p:cNvPr id="13" name="Title 12"/>
          <p:cNvSpPr>
            <a:spLocks noGrp="1"/>
          </p:cNvSpPr>
          <p:nvPr>
            <p:ph type="title"/>
          </p:nvPr>
        </p:nvSpPr>
        <p:spPr/>
        <p:txBody>
          <a:bodyPr/>
          <a:lstStyle/>
          <a:p>
            <a:r>
              <a:rPr lang="en-US" dirty="0"/>
              <a:t>2019-2030 Sponsors: The Future of Packaging </a:t>
            </a:r>
          </a:p>
        </p:txBody>
      </p:sp>
      <p:pic>
        <p:nvPicPr>
          <p:cNvPr id="18" name="Picture 17">
            <a:extLst>
              <a:ext uri="{FF2B5EF4-FFF2-40B4-BE49-F238E27FC236}">
                <a16:creationId xmlns:a16="http://schemas.microsoft.com/office/drawing/2014/main" id="{91F19687-0204-C845-9C80-31FC12750A4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509839" y="2426225"/>
            <a:ext cx="1186860" cy="1186860"/>
          </a:xfrm>
          <a:prstGeom prst="rect">
            <a:avLst/>
          </a:prstGeom>
        </p:spPr>
      </p:pic>
      <p:pic>
        <p:nvPicPr>
          <p:cNvPr id="20" name="Picture 19">
            <a:extLst>
              <a:ext uri="{FF2B5EF4-FFF2-40B4-BE49-F238E27FC236}">
                <a16:creationId xmlns:a16="http://schemas.microsoft.com/office/drawing/2014/main" id="{CDF21AF8-A081-CB4A-BB5C-A3FA1F7AD6F8}"/>
              </a:ext>
            </a:extLst>
          </p:cNvPr>
          <p:cNvPicPr>
            <a:picLocks noChangeAspect="1"/>
          </p:cNvPicPr>
          <p:nvPr/>
        </p:nvPicPr>
        <p:blipFill rotWithShape="1">
          <a:blip r:embed="rId5" cstate="email">
            <a:extLst>
              <a:ext uri="{28A0092B-C50C-407E-A947-70E740481C1C}">
                <a14:useLocalDpi xmlns:a14="http://schemas.microsoft.com/office/drawing/2010/main" val="0"/>
              </a:ext>
            </a:extLst>
          </a:blip>
          <a:stretch/>
        </p:blipFill>
        <p:spPr>
          <a:xfrm>
            <a:off x="5653279" y="5385110"/>
            <a:ext cx="2152846" cy="564856"/>
          </a:xfrm>
          <a:prstGeom prst="rect">
            <a:avLst/>
          </a:prstGeom>
        </p:spPr>
      </p:pic>
      <p:pic>
        <p:nvPicPr>
          <p:cNvPr id="24" name="Picture 23">
            <a:extLst>
              <a:ext uri="{FF2B5EF4-FFF2-40B4-BE49-F238E27FC236}">
                <a16:creationId xmlns:a16="http://schemas.microsoft.com/office/drawing/2014/main" id="{72ED7EC2-1E45-B046-8D31-4F34AE68AA0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222661" y="2007255"/>
            <a:ext cx="2716222" cy="676189"/>
          </a:xfrm>
          <a:prstGeom prst="rect">
            <a:avLst/>
          </a:prstGeom>
        </p:spPr>
      </p:pic>
      <p:pic>
        <p:nvPicPr>
          <p:cNvPr id="21" name="Picture 20">
            <a:extLst>
              <a:ext uri="{FF2B5EF4-FFF2-40B4-BE49-F238E27FC236}">
                <a16:creationId xmlns:a16="http://schemas.microsoft.com/office/drawing/2014/main" id="{D7EE6D0D-A656-F043-A893-E93AB9F7E26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94793" y="4133438"/>
            <a:ext cx="1599839" cy="632318"/>
          </a:xfrm>
          <a:prstGeom prst="rect">
            <a:avLst/>
          </a:prstGeom>
        </p:spPr>
      </p:pic>
      <p:pic>
        <p:nvPicPr>
          <p:cNvPr id="25" name="Picture 24">
            <a:extLst>
              <a:ext uri="{FF2B5EF4-FFF2-40B4-BE49-F238E27FC236}">
                <a16:creationId xmlns:a16="http://schemas.microsoft.com/office/drawing/2014/main" id="{C6BC0F9C-8C22-2D41-89A9-F035A6C55160}"/>
              </a:ext>
            </a:extLst>
          </p:cNvPr>
          <p:cNvPicPr>
            <a:picLocks noChangeAspect="1"/>
          </p:cNvPicPr>
          <p:nvPr/>
        </p:nvPicPr>
        <p:blipFill rotWithShape="1">
          <a:blip r:embed="rId8" cstate="email">
            <a:extLst>
              <a:ext uri="{28A0092B-C50C-407E-A947-70E740481C1C}">
                <a14:useLocalDpi xmlns:a14="http://schemas.microsoft.com/office/drawing/2010/main" val="0"/>
              </a:ext>
            </a:extLst>
          </a:blip>
          <a:stretch/>
        </p:blipFill>
        <p:spPr>
          <a:xfrm>
            <a:off x="7253118" y="2352139"/>
            <a:ext cx="2272559" cy="564857"/>
          </a:xfrm>
          <a:prstGeom prst="rect">
            <a:avLst/>
          </a:prstGeom>
        </p:spPr>
      </p:pic>
      <p:pic>
        <p:nvPicPr>
          <p:cNvPr id="30" name="Picture 29">
            <a:extLst>
              <a:ext uri="{FF2B5EF4-FFF2-40B4-BE49-F238E27FC236}">
                <a16:creationId xmlns:a16="http://schemas.microsoft.com/office/drawing/2014/main" id="{9524F163-8CED-2344-AB54-5EF9292DA3A7}"/>
              </a:ext>
            </a:extLst>
          </p:cNvPr>
          <p:cNvPicPr>
            <a:picLocks noChangeAspect="1"/>
          </p:cNvPicPr>
          <p:nvPr/>
        </p:nvPicPr>
        <p:blipFill rotWithShape="1">
          <a:blip r:embed="rId9" cstate="email">
            <a:extLst>
              <a:ext uri="{28A0092B-C50C-407E-A947-70E740481C1C}">
                <a14:useLocalDpi xmlns:a14="http://schemas.microsoft.com/office/drawing/2010/main" val="0"/>
              </a:ext>
            </a:extLst>
          </a:blip>
          <a:stretch/>
        </p:blipFill>
        <p:spPr>
          <a:xfrm>
            <a:off x="7135038" y="1223371"/>
            <a:ext cx="1752381" cy="742328"/>
          </a:xfrm>
          <a:prstGeom prst="rect">
            <a:avLst/>
          </a:prstGeom>
        </p:spPr>
      </p:pic>
      <p:pic>
        <p:nvPicPr>
          <p:cNvPr id="29" name="Picture 28">
            <a:extLst>
              <a:ext uri="{FF2B5EF4-FFF2-40B4-BE49-F238E27FC236}">
                <a16:creationId xmlns:a16="http://schemas.microsoft.com/office/drawing/2014/main" id="{19816165-71E4-374A-9519-8E9791F3AE38}"/>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474088" y="3036329"/>
            <a:ext cx="1983786" cy="628199"/>
          </a:xfrm>
          <a:prstGeom prst="rect">
            <a:avLst/>
          </a:prstGeom>
        </p:spPr>
      </p:pic>
      <p:pic>
        <p:nvPicPr>
          <p:cNvPr id="4" name="Picture 3">
            <a:extLst>
              <a:ext uri="{FF2B5EF4-FFF2-40B4-BE49-F238E27FC236}">
                <a16:creationId xmlns:a16="http://schemas.microsoft.com/office/drawing/2014/main" id="{921A673E-6814-8240-BE55-96CF7F6FE57A}"/>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12990" y="5329444"/>
            <a:ext cx="1853689" cy="676189"/>
          </a:xfrm>
          <a:prstGeom prst="rect">
            <a:avLst/>
          </a:prstGeom>
        </p:spPr>
      </p:pic>
      <p:pic>
        <p:nvPicPr>
          <p:cNvPr id="5" name="Picture 4"/>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370758" y="5059672"/>
            <a:ext cx="2587581" cy="564856"/>
          </a:xfrm>
          <a:prstGeom prst="rect">
            <a:avLst/>
          </a:prstGeom>
        </p:spPr>
      </p:pic>
      <p:sp>
        <p:nvSpPr>
          <p:cNvPr id="11" name="Footer Placeholder 10">
            <a:extLst>
              <a:ext uri="{FF2B5EF4-FFF2-40B4-BE49-F238E27FC236}">
                <a16:creationId xmlns:a16="http://schemas.microsoft.com/office/drawing/2014/main" id="{3BD55A38-FE40-4903-91FF-5FF7FC3C688E}"/>
              </a:ext>
            </a:extLst>
          </p:cNvPr>
          <p:cNvSpPr>
            <a:spLocks noGrp="1"/>
          </p:cNvSpPr>
          <p:nvPr>
            <p:ph type="ftr" sz="quarter" idx="11"/>
          </p:nvPr>
        </p:nvSpPr>
        <p:spPr/>
        <p:txBody>
          <a:bodyPr/>
          <a:lstStyle/>
          <a:p>
            <a:r>
              <a:rPr lang="en-US"/>
              <a:t>PTIS | Confidential &amp; Proprietary</a:t>
            </a:r>
            <a:endParaRPr lang="en-US" dirty="0"/>
          </a:p>
        </p:txBody>
      </p:sp>
      <p:sp>
        <p:nvSpPr>
          <p:cNvPr id="12" name="Slide Number Placeholder 11">
            <a:extLst>
              <a:ext uri="{FF2B5EF4-FFF2-40B4-BE49-F238E27FC236}">
                <a16:creationId xmlns:a16="http://schemas.microsoft.com/office/drawing/2014/main" id="{726F2FCC-C9D0-41FA-A8C1-F5FB6BBDCAF2}"/>
              </a:ext>
            </a:extLst>
          </p:cNvPr>
          <p:cNvSpPr>
            <a:spLocks noGrp="1"/>
          </p:cNvSpPr>
          <p:nvPr>
            <p:ph type="sldNum" sz="quarter" idx="12"/>
          </p:nvPr>
        </p:nvSpPr>
        <p:spPr/>
        <p:txBody>
          <a:bodyPr/>
          <a:lstStyle/>
          <a:p>
            <a:fld id="{60387257-F602-472E-8322-7F0C0805D020}" type="slidenum">
              <a:rPr lang="en-US" smtClean="0"/>
              <a:t>5</a:t>
            </a:fld>
            <a:endParaRPr lang="en-US"/>
          </a:p>
        </p:txBody>
      </p:sp>
      <p:pic>
        <p:nvPicPr>
          <p:cNvPr id="35" name="Picture 2" descr="https://www.speediarms.com/jobboard/Client%20Data/83b35930/CompanyLogo.jpg">
            <a:extLst>
              <a:ext uri="{FF2B5EF4-FFF2-40B4-BE49-F238E27FC236}">
                <a16:creationId xmlns:a16="http://schemas.microsoft.com/office/drawing/2014/main" id="{41ED8779-4BA7-42D1-9F5F-5D5ECBBEBC11}"/>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tretch>
            <a:fillRect/>
          </a:stretch>
        </p:blipFill>
        <p:spPr bwMode="auto">
          <a:xfrm>
            <a:off x="9734549" y="4162442"/>
            <a:ext cx="1962150" cy="638175"/>
          </a:xfrm>
          <a:prstGeom prst="rect">
            <a:avLst/>
          </a:prstGeom>
          <a:extLst>
            <a:ext uri="{909E8E84-426E-40dd-AFC4-6F175D3DCCD1}">
              <a14:hiddenFill xmlns="" xmlns:a14="http://schemas.microsoft.com/office/drawing/2010/main">
                <a:solidFill>
                  <a:srgbClr val="FFFFFF"/>
                </a:solidFill>
              </a14:hiddenFill>
            </a:ext>
          </a:extLst>
        </p:spPr>
      </p:pic>
      <p:pic>
        <p:nvPicPr>
          <p:cNvPr id="37" name="Picture 36" descr="Image result for mcdonalds logo">
            <a:extLst>
              <a:ext uri="{FF2B5EF4-FFF2-40B4-BE49-F238E27FC236}">
                <a16:creationId xmlns:a16="http://schemas.microsoft.com/office/drawing/2014/main" id="{94C34FD9-FCE9-4B0D-B733-B225F1A8C47E}"/>
              </a:ext>
            </a:extLst>
          </p:cNvPr>
          <p:cNvPicPr>
            <a:picLocks noChangeAspect="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5399692" y="2762386"/>
            <a:ext cx="948208" cy="948208"/>
          </a:xfrm>
          <a:prstGeom prst="rect">
            <a:avLst/>
          </a:prstGeom>
          <a:noFill/>
          <a:ln>
            <a:noFill/>
          </a:ln>
        </p:spPr>
      </p:pic>
      <p:pic>
        <p:nvPicPr>
          <p:cNvPr id="38" name="Picture 16">
            <a:extLst>
              <a:ext uri="{FF2B5EF4-FFF2-40B4-BE49-F238E27FC236}">
                <a16:creationId xmlns:a16="http://schemas.microsoft.com/office/drawing/2014/main" id="{7239CA6B-051A-4C13-A3F6-686FEAEA90A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3157812" y="3986216"/>
            <a:ext cx="1329650" cy="826841"/>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9" name="Picture 2" descr="Image result for sc johnson logo">
            <a:extLst>
              <a:ext uri="{FF2B5EF4-FFF2-40B4-BE49-F238E27FC236}">
                <a16:creationId xmlns:a16="http://schemas.microsoft.com/office/drawing/2014/main" id="{3FAAE75E-E528-4245-8D0B-B09D37DD0CAD}"/>
              </a:ext>
            </a:extLst>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9907920" y="1122469"/>
            <a:ext cx="1918270" cy="6761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downtowncamas.com/wp-content/uploads/2011/04/Georgia-Pacific-Logo.gif">
            <a:extLst>
              <a:ext uri="{FF2B5EF4-FFF2-40B4-BE49-F238E27FC236}">
                <a16:creationId xmlns:a16="http://schemas.microsoft.com/office/drawing/2014/main" id="{67D27136-194B-430D-B631-5A0D0CF31C64}"/>
              </a:ext>
            </a:extLst>
          </p:cNvPr>
          <p:cNvPicPr>
            <a:picLocks noChangeAspect="1" noChangeArrowheads="1"/>
          </p:cNvPicPr>
          <p:nvPr/>
        </p:nvPicPr>
        <p:blipFill>
          <a:blip r:embed="rId17" cstate="email">
            <a:extLst>
              <a:ext uri="{28A0092B-C50C-407E-A947-70E740481C1C}">
                <a14:useLocalDpi xmlns:a14="http://schemas.microsoft.com/office/drawing/2010/main" val="0"/>
              </a:ext>
            </a:extLst>
          </a:blip>
          <a:stretch>
            <a:fillRect/>
          </a:stretch>
        </p:blipFill>
        <p:spPr bwMode="auto">
          <a:xfrm>
            <a:off x="520672" y="4958618"/>
            <a:ext cx="1752381" cy="1180117"/>
          </a:xfrm>
          <a:prstGeom prst="rect">
            <a:avLst/>
          </a:prstGeom>
          <a:extLst>
            <a:ext uri="{909E8E84-426E-40dd-AFC4-6F175D3DCCD1}">
              <a14:hiddenFill xmlns="" xmlns:a14="http://schemas.microsoft.com/office/drawing/2010/main">
                <a:solidFill>
                  <a:srgbClr val="FFFFFF"/>
                </a:solidFill>
              </a14:hiddenFill>
            </a:ext>
          </a:extLst>
        </p:spPr>
      </p:pic>
      <p:pic>
        <p:nvPicPr>
          <p:cNvPr id="41" name="Picture 4" descr="Image result for abbott logo">
            <a:extLst>
              <a:ext uri="{FF2B5EF4-FFF2-40B4-BE49-F238E27FC236}">
                <a16:creationId xmlns:a16="http://schemas.microsoft.com/office/drawing/2014/main" id="{CBF347E4-B5B7-4EB6-BB5A-19E9EDC04936}"/>
              </a:ext>
            </a:extLst>
          </p:cNvPr>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352429" y="1302676"/>
            <a:ext cx="2125012" cy="551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211FDFF-A4C1-486A-AE9A-9126989268A1}"/>
              </a:ext>
            </a:extLst>
          </p:cNvPr>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7801016" y="3236490"/>
            <a:ext cx="1048559" cy="763919"/>
          </a:xfrm>
          <a:prstGeom prst="rect">
            <a:avLst/>
          </a:prstGeom>
        </p:spPr>
      </p:pic>
      <p:pic>
        <p:nvPicPr>
          <p:cNvPr id="17" name="Picture 16" descr="A picture containing clipart&#10;&#10;Description automatically generated">
            <a:extLst>
              <a:ext uri="{FF2B5EF4-FFF2-40B4-BE49-F238E27FC236}">
                <a16:creationId xmlns:a16="http://schemas.microsoft.com/office/drawing/2014/main" id="{E12479D0-AD63-4367-8DCC-A748EA70C290}"/>
              </a:ext>
            </a:extLst>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490799" y="4129150"/>
            <a:ext cx="1559194" cy="545109"/>
          </a:xfrm>
          <a:prstGeom prst="rect">
            <a:avLst/>
          </a:prstGeom>
        </p:spPr>
      </p:pic>
      <p:pic>
        <p:nvPicPr>
          <p:cNvPr id="43" name="Content Placeholder 4" descr="http://ts2.mm.bing.net/images/thumbnail.aspx?q=4970888399685541&amp;id=949119e21059f78bef5bcc958b26d272">
            <a:extLst>
              <a:ext uri="{FF2B5EF4-FFF2-40B4-BE49-F238E27FC236}">
                <a16:creationId xmlns:a16="http://schemas.microsoft.com/office/drawing/2014/main" id="{6933E76D-D36D-4B57-ABB0-EE03BB59B7B6}"/>
              </a:ext>
            </a:extLst>
          </p:cNvPr>
          <p:cNvPicPr>
            <a:picLocks noChangeAspect="1" noChangeArrowheads="1"/>
          </p:cNvPicPr>
          <p:nvPr/>
        </p:nvPicPr>
        <p:blipFill>
          <a:blip r:embed="rId21" cstate="email">
            <a:extLst>
              <a:ext uri="{28A0092B-C50C-407E-A947-70E740481C1C}">
                <a14:useLocalDpi xmlns:a14="http://schemas.microsoft.com/office/drawing/2010/main" val="0"/>
              </a:ext>
            </a:extLst>
          </a:blip>
          <a:stretch>
            <a:fillRect/>
          </a:stretch>
        </p:blipFill>
        <p:spPr bwMode="auto">
          <a:xfrm>
            <a:off x="422505" y="2656114"/>
            <a:ext cx="1109765" cy="945355"/>
          </a:xfrm>
          <a:prstGeom prst="rect">
            <a:avLst/>
          </a:prstGeom>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13609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3963ECE-2975-4266-AA34-5ECAA648095C}"/>
              </a:ext>
            </a:extLst>
          </p:cNvPr>
          <p:cNvSpPr/>
          <p:nvPr/>
        </p:nvSpPr>
        <p:spPr>
          <a:xfrm>
            <a:off x="10658542" y="5572250"/>
            <a:ext cx="1533458" cy="721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18797" y="1465089"/>
            <a:ext cx="4757603" cy="3648178"/>
          </a:xfrm>
          <a:prstGeom prst="rect">
            <a:avLst/>
          </a:prstGeom>
          <a:noFill/>
        </p:spPr>
        <p:txBody>
          <a:bodyPr wrap="square" rtlCol="0">
            <a:spAutoFit/>
          </a:bodyPr>
          <a:lstStyle/>
          <a:p>
            <a:pPr defTabSz="457189">
              <a:lnSpc>
                <a:spcPct val="90000"/>
              </a:lnSpc>
              <a:spcBef>
                <a:spcPts val="1400"/>
              </a:spcBef>
              <a:spcAft>
                <a:spcPts val="800"/>
              </a:spcAft>
            </a:pPr>
            <a:r>
              <a:rPr lang="en-US" sz="2400" b="1" dirty="0">
                <a:solidFill>
                  <a:schemeClr val="accent3"/>
                </a:solidFill>
                <a:latin typeface="+mj-lt"/>
              </a:rPr>
              <a:t>SHAPE &amp; CREATE</a:t>
            </a:r>
            <a:br>
              <a:rPr lang="en-US" sz="2400" b="1" dirty="0">
                <a:solidFill>
                  <a:prstClr val="black"/>
                </a:solidFill>
                <a:latin typeface="+mj-lt"/>
              </a:rPr>
            </a:br>
            <a:r>
              <a:rPr lang="en-US" sz="2400" dirty="0">
                <a:solidFill>
                  <a:prstClr val="black"/>
                </a:solidFill>
                <a:latin typeface="+mj-lt"/>
              </a:rPr>
              <a:t>Build a path forward: implications, strategies, actions for packaging</a:t>
            </a:r>
          </a:p>
          <a:p>
            <a:pPr defTabSz="457189">
              <a:lnSpc>
                <a:spcPct val="90000"/>
              </a:lnSpc>
              <a:spcBef>
                <a:spcPts val="1400"/>
              </a:spcBef>
              <a:spcAft>
                <a:spcPts val="800"/>
              </a:spcAft>
            </a:pPr>
            <a:r>
              <a:rPr lang="en-US" sz="2400" b="1" dirty="0">
                <a:solidFill>
                  <a:schemeClr val="tx2">
                    <a:lumMod val="60000"/>
                    <a:lumOff val="40000"/>
                  </a:schemeClr>
                </a:solidFill>
                <a:latin typeface="+mj-lt"/>
              </a:rPr>
              <a:t>DEFINE</a:t>
            </a:r>
            <a:br>
              <a:rPr lang="en-US" sz="2400" b="1" dirty="0">
                <a:solidFill>
                  <a:prstClr val="black"/>
                </a:solidFill>
                <a:latin typeface="+mj-lt"/>
              </a:rPr>
            </a:br>
            <a:r>
              <a:rPr lang="en-US" sz="2400" dirty="0">
                <a:solidFill>
                  <a:prstClr val="black"/>
                </a:solidFill>
                <a:latin typeface="+mj-lt"/>
              </a:rPr>
              <a:t>Shape a view of how change could unfold for packaging</a:t>
            </a:r>
          </a:p>
          <a:p>
            <a:pPr defTabSz="457189">
              <a:lnSpc>
                <a:spcPct val="90000"/>
              </a:lnSpc>
              <a:spcBef>
                <a:spcPts val="1400"/>
              </a:spcBef>
              <a:spcAft>
                <a:spcPts val="800"/>
              </a:spcAft>
            </a:pPr>
            <a:r>
              <a:rPr lang="en-US" sz="2400" b="1" dirty="0">
                <a:solidFill>
                  <a:schemeClr val="accent2"/>
                </a:solidFill>
              </a:rPr>
              <a:t>EXPLORE</a:t>
            </a:r>
            <a:br>
              <a:rPr lang="en-US" sz="2400" b="1" dirty="0">
                <a:solidFill>
                  <a:prstClr val="black"/>
                </a:solidFill>
              </a:rPr>
            </a:br>
            <a:r>
              <a:rPr lang="en-US" sz="2400" dirty="0">
                <a:solidFill>
                  <a:prstClr val="black"/>
                </a:solidFill>
              </a:rPr>
              <a:t>Stretch our thinking, ask </a:t>
            </a:r>
            <a:br>
              <a:rPr lang="en-US" sz="2400" dirty="0">
                <a:solidFill>
                  <a:prstClr val="black"/>
                </a:solidFill>
              </a:rPr>
            </a:br>
            <a:r>
              <a:rPr lang="en-US" sz="2400" dirty="0">
                <a:solidFill>
                  <a:prstClr val="black"/>
                </a:solidFill>
              </a:rPr>
              <a:t>“What if?’</a:t>
            </a:r>
          </a:p>
        </p:txBody>
      </p:sp>
      <p:sp>
        <p:nvSpPr>
          <p:cNvPr id="2" name="Title 1"/>
          <p:cNvSpPr>
            <a:spLocks noGrp="1"/>
          </p:cNvSpPr>
          <p:nvPr>
            <p:ph type="title"/>
          </p:nvPr>
        </p:nvSpPr>
        <p:spPr/>
        <p:txBody>
          <a:bodyPr/>
          <a:lstStyle/>
          <a:p>
            <a:r>
              <a:rPr lang="en-US" dirty="0"/>
              <a:t>Foresight 2030</a:t>
            </a:r>
          </a:p>
        </p:txBody>
      </p:sp>
      <p:grpSp>
        <p:nvGrpSpPr>
          <p:cNvPr id="6" name="Group 5"/>
          <p:cNvGrpSpPr/>
          <p:nvPr/>
        </p:nvGrpSpPr>
        <p:grpSpPr>
          <a:xfrm>
            <a:off x="1597650" y="234037"/>
            <a:ext cx="10114450" cy="10222428"/>
            <a:chOff x="668413" y="335261"/>
            <a:chExt cx="10271571" cy="10381229"/>
          </a:xfrm>
        </p:grpSpPr>
        <p:cxnSp>
          <p:nvCxnSpPr>
            <p:cNvPr id="8" name="Straight Arrow Connector 7"/>
            <p:cNvCxnSpPr>
              <a:cxnSpLocks/>
              <a:endCxn id="21" idx="2"/>
            </p:cNvCxnSpPr>
            <p:nvPr/>
          </p:nvCxnSpPr>
          <p:spPr>
            <a:xfrm flipV="1">
              <a:off x="8811392" y="1415419"/>
              <a:ext cx="1572590" cy="1364886"/>
            </a:xfrm>
            <a:prstGeom prst="straightConnector1">
              <a:avLst/>
            </a:prstGeom>
            <a:ln w="57150">
              <a:solidFill>
                <a:schemeClr val="bg1">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Pie 9"/>
            <p:cNvSpPr/>
            <p:nvPr/>
          </p:nvSpPr>
          <p:spPr>
            <a:xfrm flipV="1">
              <a:off x="668413" y="1206730"/>
              <a:ext cx="9509760" cy="9509760"/>
            </a:xfrm>
            <a:prstGeom prst="pie">
              <a:avLst>
                <a:gd name="adj1" fmla="val 0"/>
                <a:gd name="adj2" fmla="val 539834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000" dirty="0">
                <a:solidFill>
                  <a:prstClr val="black"/>
                </a:solidFill>
                <a:latin typeface="+mj-lt"/>
              </a:endParaRPr>
            </a:p>
          </p:txBody>
        </p:sp>
        <p:sp>
          <p:nvSpPr>
            <p:cNvPr id="11" name="Pie 10"/>
            <p:cNvSpPr/>
            <p:nvPr/>
          </p:nvSpPr>
          <p:spPr>
            <a:xfrm flipV="1">
              <a:off x="1762785" y="2301773"/>
              <a:ext cx="7315200" cy="7315200"/>
            </a:xfrm>
            <a:prstGeom prst="pie">
              <a:avLst>
                <a:gd name="adj1" fmla="val 0"/>
                <a:gd name="adj2" fmla="val 539834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000" dirty="0">
                <a:solidFill>
                  <a:prstClr val="black"/>
                </a:solidFill>
                <a:latin typeface="+mj-lt"/>
              </a:endParaRPr>
            </a:p>
          </p:txBody>
        </p:sp>
        <p:grpSp>
          <p:nvGrpSpPr>
            <p:cNvPr id="12" name="Group 11"/>
            <p:cNvGrpSpPr/>
            <p:nvPr/>
          </p:nvGrpSpPr>
          <p:grpSpPr>
            <a:xfrm>
              <a:off x="4147004" y="4576211"/>
              <a:ext cx="2560320" cy="2670995"/>
              <a:chOff x="7863734" y="1733499"/>
              <a:chExt cx="2560320" cy="2670995"/>
            </a:xfrm>
          </p:grpSpPr>
          <p:sp>
            <p:nvSpPr>
              <p:cNvPr id="36" name="Pie 35"/>
              <p:cNvSpPr/>
              <p:nvPr/>
            </p:nvSpPr>
            <p:spPr>
              <a:xfrm flipV="1">
                <a:off x="7863734" y="1844174"/>
                <a:ext cx="2560320" cy="2560320"/>
              </a:xfrm>
              <a:prstGeom prst="pie">
                <a:avLst>
                  <a:gd name="adj1" fmla="val 0"/>
                  <a:gd name="adj2" fmla="val 539834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000" dirty="0">
                  <a:solidFill>
                    <a:prstClr val="black"/>
                  </a:solidFill>
                  <a:latin typeface="+mj-lt"/>
                </a:endParaRPr>
              </a:p>
            </p:txBody>
          </p:sp>
          <p:sp>
            <p:nvSpPr>
              <p:cNvPr id="37" name="Rectangle 36"/>
              <p:cNvSpPr/>
              <p:nvPr/>
            </p:nvSpPr>
            <p:spPr>
              <a:xfrm rot="2760000">
                <a:off x="8838147" y="2360825"/>
                <a:ext cx="1723490" cy="468837"/>
              </a:xfrm>
              <a:prstGeom prst="rect">
                <a:avLst/>
              </a:prstGeom>
            </p:spPr>
            <p:txBody>
              <a:bodyPr wrap="square">
                <a:spAutoFit/>
              </a:bodyPr>
              <a:lstStyle/>
              <a:p>
                <a:pPr algn="ctr" defTabSz="457189"/>
                <a:r>
                  <a:rPr lang="en-US" sz="2400" b="1" dirty="0">
                    <a:solidFill>
                      <a:prstClr val="white"/>
                    </a:solidFill>
                    <a:latin typeface="+mj-lt"/>
                  </a:rPr>
                  <a:t>Shape</a:t>
                </a:r>
              </a:p>
            </p:txBody>
          </p:sp>
        </p:grpSp>
        <p:cxnSp>
          <p:nvCxnSpPr>
            <p:cNvPr id="13" name="Straight Arrow Connector 12"/>
            <p:cNvCxnSpPr/>
            <p:nvPr/>
          </p:nvCxnSpPr>
          <p:spPr>
            <a:xfrm rot="19560000" flipH="1">
              <a:off x="5873576" y="3965391"/>
              <a:ext cx="548640" cy="914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9560000" flipH="1">
              <a:off x="6916709" y="5008359"/>
              <a:ext cx="548640" cy="914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9560000" flipH="1">
              <a:off x="6221287" y="4313047"/>
              <a:ext cx="548640" cy="914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9560000" flipH="1">
              <a:off x="6568998" y="4660703"/>
              <a:ext cx="548640" cy="914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9560000" flipH="1">
              <a:off x="7264422" y="5356015"/>
              <a:ext cx="548640" cy="9144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rot="2820000">
              <a:off x="7790231" y="1760341"/>
              <a:ext cx="3384740" cy="843906"/>
            </a:xfrm>
            <a:prstGeom prst="rect">
              <a:avLst/>
            </a:prstGeom>
            <a:solidFill>
              <a:schemeClr val="bg1"/>
            </a:solidFill>
          </p:spPr>
          <p:txBody>
            <a:bodyPr wrap="none">
              <a:spAutoFit/>
            </a:bodyPr>
            <a:lstStyle/>
            <a:p>
              <a:pPr algn="ctr" defTabSz="457189"/>
              <a:r>
                <a:rPr lang="en-US" sz="2400" b="1" dirty="0">
                  <a:solidFill>
                    <a:prstClr val="black"/>
                  </a:solidFill>
                  <a:latin typeface="+mj-lt"/>
                </a:rPr>
                <a:t>Explore: </a:t>
              </a:r>
            </a:p>
            <a:p>
              <a:pPr algn="ctr" defTabSz="457189"/>
              <a:r>
                <a:rPr lang="en-US" sz="2400" b="1" dirty="0">
                  <a:solidFill>
                    <a:prstClr val="black"/>
                  </a:solidFill>
                  <a:latin typeface="+mj-lt"/>
                </a:rPr>
                <a:t>Alternative Scenarios</a:t>
              </a:r>
            </a:p>
          </p:txBody>
        </p:sp>
        <p:sp>
          <p:nvSpPr>
            <p:cNvPr id="19" name="Rectangle 18"/>
            <p:cNvSpPr/>
            <p:nvPr/>
          </p:nvSpPr>
          <p:spPr>
            <a:xfrm rot="2760000">
              <a:off x="7010111" y="2658429"/>
              <a:ext cx="3026706" cy="843906"/>
            </a:xfrm>
            <a:prstGeom prst="rect">
              <a:avLst/>
            </a:prstGeom>
            <a:noFill/>
          </p:spPr>
          <p:txBody>
            <a:bodyPr wrap="square">
              <a:spAutoFit/>
            </a:bodyPr>
            <a:lstStyle/>
            <a:p>
              <a:pPr algn="ctr" defTabSz="457189"/>
              <a:r>
                <a:rPr lang="en-US" sz="2400" b="1" dirty="0">
                  <a:solidFill>
                    <a:prstClr val="white"/>
                  </a:solidFill>
                  <a:latin typeface="+mj-lt"/>
                </a:rPr>
                <a:t>Explore:</a:t>
              </a:r>
            </a:p>
            <a:p>
              <a:pPr algn="ctr" defTabSz="457189"/>
              <a:r>
                <a:rPr lang="en-US" sz="2400" b="1" dirty="0">
                  <a:solidFill>
                    <a:prstClr val="white"/>
                  </a:solidFill>
                  <a:latin typeface="+mj-lt"/>
                </a:rPr>
                <a:t>Inquiry &amp; Analysis</a:t>
              </a:r>
            </a:p>
          </p:txBody>
        </p:sp>
        <p:sp>
          <p:nvSpPr>
            <p:cNvPr id="20" name="Rectangle 19"/>
            <p:cNvSpPr/>
            <p:nvPr/>
          </p:nvSpPr>
          <p:spPr>
            <a:xfrm rot="2760000">
              <a:off x="6123352" y="3391984"/>
              <a:ext cx="2878675" cy="1218975"/>
            </a:xfrm>
            <a:prstGeom prst="rect">
              <a:avLst/>
            </a:prstGeom>
            <a:noFill/>
          </p:spPr>
          <p:txBody>
            <a:bodyPr wrap="square">
              <a:spAutoFit/>
            </a:bodyPr>
            <a:lstStyle/>
            <a:p>
              <a:pPr algn="ctr" defTabSz="457189"/>
              <a:r>
                <a:rPr lang="en-US" sz="2400" b="1" dirty="0">
                  <a:solidFill>
                    <a:schemeClr val="bg1"/>
                  </a:solidFill>
                  <a:latin typeface="+mj-lt"/>
                </a:rPr>
                <a:t>Define: </a:t>
              </a:r>
              <a:r>
                <a:rPr lang="en-US" sz="2400" dirty="0">
                  <a:solidFill>
                    <a:schemeClr val="bg1"/>
                  </a:solidFill>
                  <a:latin typeface="+mj-lt"/>
                </a:rPr>
                <a:t>Connections back to present</a:t>
              </a:r>
            </a:p>
          </p:txBody>
        </p:sp>
        <p:sp>
          <p:nvSpPr>
            <p:cNvPr id="21" name="TextBox 20"/>
            <p:cNvSpPr txBox="1"/>
            <p:nvPr/>
          </p:nvSpPr>
          <p:spPr>
            <a:xfrm rot="2700000">
              <a:off x="9635340" y="1015242"/>
              <a:ext cx="1828800" cy="468837"/>
            </a:xfrm>
            <a:prstGeom prst="rect">
              <a:avLst/>
            </a:prstGeom>
            <a:noFill/>
          </p:spPr>
          <p:txBody>
            <a:bodyPr wrap="square" rtlCol="0">
              <a:spAutoFit/>
            </a:bodyPr>
            <a:lstStyle/>
            <a:p>
              <a:pPr algn="ctr" defTabSz="457189"/>
              <a:r>
                <a:rPr lang="en-US" sz="2400" b="1" dirty="0">
                  <a:solidFill>
                    <a:prstClr val="black"/>
                  </a:solidFill>
                  <a:latin typeface="+mj-lt"/>
                </a:rPr>
                <a:t>STRETCH</a:t>
              </a:r>
            </a:p>
          </p:txBody>
        </p:sp>
        <p:grpSp>
          <p:nvGrpSpPr>
            <p:cNvPr id="22" name="Group 21"/>
            <p:cNvGrpSpPr/>
            <p:nvPr/>
          </p:nvGrpSpPr>
          <p:grpSpPr>
            <a:xfrm>
              <a:off x="3989673" y="595795"/>
              <a:ext cx="6950311" cy="5778315"/>
              <a:chOff x="3989673" y="595795"/>
              <a:chExt cx="6950311" cy="5778315"/>
            </a:xfrm>
          </p:grpSpPr>
          <p:sp>
            <p:nvSpPr>
              <p:cNvPr id="23" name="Left-Up Arrow 22"/>
              <p:cNvSpPr>
                <a:spLocks noChangeAspect="1"/>
              </p:cNvSpPr>
              <p:nvPr/>
            </p:nvSpPr>
            <p:spPr>
              <a:xfrm rot="5400000">
                <a:off x="5379250" y="560659"/>
                <a:ext cx="5416127" cy="5486400"/>
              </a:xfrm>
              <a:prstGeom prst="leftUpArrow">
                <a:avLst>
                  <a:gd name="adj1" fmla="val 362"/>
                  <a:gd name="adj2" fmla="val 1268"/>
                  <a:gd name="adj3" fmla="val 3985"/>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2000" dirty="0">
                  <a:solidFill>
                    <a:prstClr val="white"/>
                  </a:solidFill>
                  <a:latin typeface="+mj-lt"/>
                </a:endParaRPr>
              </a:p>
            </p:txBody>
          </p:sp>
          <p:grpSp>
            <p:nvGrpSpPr>
              <p:cNvPr id="24" name="Group 23"/>
              <p:cNvGrpSpPr/>
              <p:nvPr/>
            </p:nvGrpSpPr>
            <p:grpSpPr>
              <a:xfrm>
                <a:off x="3989673" y="1064333"/>
                <a:ext cx="6950311" cy="5309777"/>
                <a:chOff x="3989673" y="1064333"/>
                <a:chExt cx="6950311" cy="5309777"/>
              </a:xfrm>
            </p:grpSpPr>
            <p:grpSp>
              <p:nvGrpSpPr>
                <p:cNvPr id="25" name="Group 24"/>
                <p:cNvGrpSpPr/>
                <p:nvPr/>
              </p:nvGrpSpPr>
              <p:grpSpPr>
                <a:xfrm>
                  <a:off x="3989673" y="1064333"/>
                  <a:ext cx="1412220" cy="4750027"/>
                  <a:chOff x="3989673" y="1064333"/>
                  <a:chExt cx="1412220" cy="4750027"/>
                </a:xfrm>
              </p:grpSpPr>
              <p:sp>
                <p:nvSpPr>
                  <p:cNvPr id="34" name="TextBox 33"/>
                  <p:cNvSpPr txBox="1"/>
                  <p:nvPr/>
                </p:nvSpPr>
                <p:spPr>
                  <a:xfrm>
                    <a:off x="4139621" y="1064333"/>
                    <a:ext cx="1262272" cy="406325"/>
                  </a:xfrm>
                  <a:prstGeom prst="rect">
                    <a:avLst/>
                  </a:prstGeom>
                  <a:noFill/>
                </p:spPr>
                <p:txBody>
                  <a:bodyPr wrap="square" rtlCol="0">
                    <a:spAutoFit/>
                  </a:bodyPr>
                  <a:lstStyle/>
                  <a:p>
                    <a:pPr algn="r" defTabSz="457189"/>
                    <a:r>
                      <a:rPr lang="en-US" sz="2000" dirty="0">
                        <a:solidFill>
                          <a:prstClr val="black"/>
                        </a:solidFill>
                        <a:latin typeface="+mj-lt"/>
                      </a:rPr>
                      <a:t>Global</a:t>
                    </a:r>
                  </a:p>
                </p:txBody>
              </p:sp>
              <p:sp>
                <p:nvSpPr>
                  <p:cNvPr id="35" name="TextBox 34"/>
                  <p:cNvSpPr txBox="1"/>
                  <p:nvPr/>
                </p:nvSpPr>
                <p:spPr>
                  <a:xfrm>
                    <a:off x="3989673" y="5408035"/>
                    <a:ext cx="1409844" cy="406325"/>
                  </a:xfrm>
                  <a:prstGeom prst="rect">
                    <a:avLst/>
                  </a:prstGeom>
                  <a:noFill/>
                </p:spPr>
                <p:txBody>
                  <a:bodyPr wrap="square" rtlCol="0">
                    <a:spAutoFit/>
                  </a:bodyPr>
                  <a:lstStyle/>
                  <a:p>
                    <a:pPr algn="r" defTabSz="457189"/>
                    <a:r>
                      <a:rPr lang="en-US" sz="2000" dirty="0">
                        <a:solidFill>
                          <a:prstClr val="black"/>
                        </a:solidFill>
                        <a:latin typeface="+mj-lt"/>
                      </a:rPr>
                      <a:t>Specific</a:t>
                    </a:r>
                  </a:p>
                </p:txBody>
              </p:sp>
              <p:sp>
                <p:nvSpPr>
                  <p:cNvPr id="39" name="TextBox 38">
                    <a:extLst>
                      <a:ext uri="{FF2B5EF4-FFF2-40B4-BE49-F238E27FC236}">
                        <a16:creationId xmlns:a16="http://schemas.microsoft.com/office/drawing/2014/main" id="{1A69DAA7-884D-4EB3-A2D5-A9001E6C64A5}"/>
                      </a:ext>
                    </a:extLst>
                  </p:cNvPr>
                  <p:cNvSpPr txBox="1"/>
                  <p:nvPr/>
                </p:nvSpPr>
                <p:spPr>
                  <a:xfrm rot="16200000">
                    <a:off x="4537489" y="3016765"/>
                    <a:ext cx="1262272" cy="343813"/>
                  </a:xfrm>
                  <a:prstGeom prst="rect">
                    <a:avLst/>
                  </a:prstGeom>
                  <a:noFill/>
                </p:spPr>
                <p:txBody>
                  <a:bodyPr wrap="square" rtlCol="0">
                    <a:spAutoFit/>
                  </a:bodyPr>
                  <a:lstStyle/>
                  <a:p>
                    <a:pPr algn="ctr" defTabSz="457189"/>
                    <a:r>
                      <a:rPr lang="en-US" sz="1600" b="1" dirty="0">
                        <a:solidFill>
                          <a:schemeClr val="bg1">
                            <a:lumMod val="50000"/>
                          </a:schemeClr>
                        </a:solidFill>
                        <a:latin typeface="+mj-lt"/>
                      </a:rPr>
                      <a:t>VIEW</a:t>
                    </a:r>
                  </a:p>
                </p:txBody>
              </p:sp>
            </p:grpSp>
            <p:grpSp>
              <p:nvGrpSpPr>
                <p:cNvPr id="26" name="Group 25"/>
                <p:cNvGrpSpPr/>
                <p:nvPr/>
              </p:nvGrpSpPr>
              <p:grpSpPr>
                <a:xfrm>
                  <a:off x="5028283" y="5967234"/>
                  <a:ext cx="5911701" cy="406876"/>
                  <a:chOff x="5028283" y="5967234"/>
                  <a:chExt cx="5911701" cy="406876"/>
                </a:xfrm>
              </p:grpSpPr>
              <p:sp>
                <p:nvSpPr>
                  <p:cNvPr id="28" name="TextBox 27"/>
                  <p:cNvSpPr txBox="1"/>
                  <p:nvPr/>
                </p:nvSpPr>
                <p:spPr>
                  <a:xfrm>
                    <a:off x="5028283" y="5967234"/>
                    <a:ext cx="1129766" cy="406325"/>
                  </a:xfrm>
                  <a:prstGeom prst="rect">
                    <a:avLst/>
                  </a:prstGeom>
                  <a:noFill/>
                </p:spPr>
                <p:txBody>
                  <a:bodyPr wrap="square" rtlCol="0">
                    <a:spAutoFit/>
                  </a:bodyPr>
                  <a:lstStyle/>
                  <a:p>
                    <a:pPr algn="ctr" defTabSz="457189"/>
                    <a:r>
                      <a:rPr lang="en-US" sz="2000" dirty="0">
                        <a:solidFill>
                          <a:prstClr val="black"/>
                        </a:solidFill>
                        <a:latin typeface="+mj-lt"/>
                      </a:rPr>
                      <a:t>Today</a:t>
                    </a:r>
                  </a:p>
                </p:txBody>
              </p:sp>
              <p:sp>
                <p:nvSpPr>
                  <p:cNvPr id="29" name="TextBox 28"/>
                  <p:cNvSpPr txBox="1"/>
                  <p:nvPr/>
                </p:nvSpPr>
                <p:spPr>
                  <a:xfrm>
                    <a:off x="9633996" y="5967784"/>
                    <a:ext cx="1305988" cy="406326"/>
                  </a:xfrm>
                  <a:prstGeom prst="rect">
                    <a:avLst/>
                  </a:prstGeom>
                  <a:noFill/>
                </p:spPr>
                <p:txBody>
                  <a:bodyPr wrap="square" rtlCol="0">
                    <a:spAutoFit/>
                  </a:bodyPr>
                  <a:lstStyle/>
                  <a:p>
                    <a:pPr algn="ctr" defTabSz="457189"/>
                    <a:r>
                      <a:rPr lang="en-US" sz="2000" dirty="0">
                        <a:solidFill>
                          <a:prstClr val="black"/>
                        </a:solidFill>
                        <a:latin typeface="+mj-lt"/>
                      </a:rPr>
                      <a:t>2030 +</a:t>
                    </a:r>
                  </a:p>
                </p:txBody>
              </p:sp>
              <p:sp>
                <p:nvSpPr>
                  <p:cNvPr id="30" name="TextBox 29"/>
                  <p:cNvSpPr txBox="1"/>
                  <p:nvPr/>
                </p:nvSpPr>
                <p:spPr>
                  <a:xfrm>
                    <a:off x="7765121" y="5967784"/>
                    <a:ext cx="767069" cy="406326"/>
                  </a:xfrm>
                  <a:prstGeom prst="rect">
                    <a:avLst/>
                  </a:prstGeom>
                  <a:noFill/>
                </p:spPr>
                <p:txBody>
                  <a:bodyPr wrap="none" rtlCol="0">
                    <a:spAutoFit/>
                  </a:bodyPr>
                  <a:lstStyle/>
                  <a:p>
                    <a:pPr defTabSz="457189"/>
                    <a:r>
                      <a:rPr lang="en-US" sz="2000" dirty="0">
                        <a:solidFill>
                          <a:prstClr val="black"/>
                        </a:solidFill>
                        <a:latin typeface="+mj-lt"/>
                      </a:rPr>
                      <a:t>2025</a:t>
                    </a:r>
                  </a:p>
                </p:txBody>
              </p:sp>
            </p:grpSp>
          </p:grpSp>
        </p:grpSp>
      </p:grpSp>
      <p:sp>
        <p:nvSpPr>
          <p:cNvPr id="7" name="Footer Placeholder 6">
            <a:extLst>
              <a:ext uri="{FF2B5EF4-FFF2-40B4-BE49-F238E27FC236}">
                <a16:creationId xmlns:a16="http://schemas.microsoft.com/office/drawing/2014/main" id="{DE9E3509-02E1-4B3F-B31C-3627B729AAA2}"/>
              </a:ext>
            </a:extLst>
          </p:cNvPr>
          <p:cNvSpPr>
            <a:spLocks noGrp="1"/>
          </p:cNvSpPr>
          <p:nvPr>
            <p:ph type="ftr" sz="quarter" idx="11"/>
          </p:nvPr>
        </p:nvSpPr>
        <p:spPr/>
        <p:txBody>
          <a:bodyPr/>
          <a:lstStyle/>
          <a:p>
            <a:r>
              <a:rPr lang="en-US"/>
              <a:t>PTIS | Confidential &amp; Proprietary</a:t>
            </a:r>
            <a:endParaRPr lang="en-US" dirty="0"/>
          </a:p>
        </p:txBody>
      </p:sp>
      <p:sp>
        <p:nvSpPr>
          <p:cNvPr id="9" name="Slide Number Placeholder 8">
            <a:extLst>
              <a:ext uri="{FF2B5EF4-FFF2-40B4-BE49-F238E27FC236}">
                <a16:creationId xmlns:a16="http://schemas.microsoft.com/office/drawing/2014/main" id="{CE8D2A82-821C-4931-9855-FB66280C9BFD}"/>
              </a:ext>
            </a:extLst>
          </p:cNvPr>
          <p:cNvSpPr>
            <a:spLocks noGrp="1"/>
          </p:cNvSpPr>
          <p:nvPr>
            <p:ph type="sldNum" sz="quarter" idx="12"/>
          </p:nvPr>
        </p:nvSpPr>
        <p:spPr/>
        <p:txBody>
          <a:bodyPr/>
          <a:lstStyle/>
          <a:p>
            <a:fld id="{60387257-F602-472E-8322-7F0C0805D020}" type="slidenum">
              <a:rPr lang="en-US" smtClean="0"/>
              <a:t>6</a:t>
            </a:fld>
            <a:endParaRPr lang="en-US"/>
          </a:p>
        </p:txBody>
      </p:sp>
    </p:spTree>
    <p:extLst>
      <p:ext uri="{BB962C8B-B14F-4D97-AF65-F5344CB8AC3E}">
        <p14:creationId xmlns:p14="http://schemas.microsoft.com/office/powerpoint/2010/main" val="22912287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p:txBody>
          <a:bodyPr/>
          <a:lstStyle/>
          <a:p>
            <a:r>
              <a:rPr lang="en-US" dirty="0">
                <a:sym typeface="Arial"/>
              </a:rPr>
              <a:t>Working Intentionally Towards Good VUCA</a:t>
            </a:r>
            <a:endParaRPr lang="en-US" dirty="0"/>
          </a:p>
        </p:txBody>
      </p:sp>
      <p:sp>
        <p:nvSpPr>
          <p:cNvPr id="2" name="TextBox 1"/>
          <p:cNvSpPr txBox="1"/>
          <p:nvPr/>
        </p:nvSpPr>
        <p:spPr>
          <a:xfrm>
            <a:off x="9381894" y="3568392"/>
            <a:ext cx="184731" cy="461665"/>
          </a:xfrm>
          <a:prstGeom prst="rect">
            <a:avLst/>
          </a:prstGeom>
          <a:noFill/>
        </p:spPr>
        <p:txBody>
          <a:bodyPr wrap="none" rtlCol="0">
            <a:spAutoFit/>
          </a:bodyPr>
          <a:lstStyle/>
          <a:p>
            <a:endParaRPr lang="en-US" sz="2400" dirty="0"/>
          </a:p>
        </p:txBody>
      </p:sp>
      <p:sp>
        <p:nvSpPr>
          <p:cNvPr id="10" name="TextBox 9"/>
          <p:cNvSpPr txBox="1"/>
          <p:nvPr/>
        </p:nvSpPr>
        <p:spPr>
          <a:xfrm>
            <a:off x="308008" y="1146704"/>
            <a:ext cx="7070692" cy="2800767"/>
          </a:xfrm>
          <a:prstGeom prst="rect">
            <a:avLst/>
          </a:prstGeom>
          <a:noFill/>
        </p:spPr>
        <p:txBody>
          <a:bodyPr wrap="square" rtlCol="0">
            <a:spAutoFit/>
          </a:bodyPr>
          <a:lstStyle/>
          <a:p>
            <a:pPr>
              <a:spcAft>
                <a:spcPts val="600"/>
              </a:spcAft>
            </a:pPr>
            <a:r>
              <a:rPr lang="en-US" sz="2400" b="1" dirty="0"/>
              <a:t>IPVM Maturity Model</a:t>
            </a:r>
          </a:p>
          <a:p>
            <a:pPr marL="292100" indent="-292100">
              <a:spcAft>
                <a:spcPts val="600"/>
              </a:spcAft>
              <a:buClr>
                <a:schemeClr val="tx2"/>
              </a:buClr>
              <a:buFont typeface="Wingdings 2" panose="05020102010507070707" pitchFamily="18" charset="2"/>
              <a:buChar char="¡"/>
            </a:pPr>
            <a:r>
              <a:rPr lang="en-US" sz="2200" dirty="0"/>
              <a:t>Foresight based</a:t>
            </a:r>
          </a:p>
          <a:p>
            <a:pPr marL="292100" indent="-292100">
              <a:spcAft>
                <a:spcPts val="600"/>
              </a:spcAft>
              <a:buClr>
                <a:schemeClr val="tx2"/>
              </a:buClr>
              <a:buFont typeface="Wingdings 2" panose="05020102010507070707" pitchFamily="18" charset="2"/>
              <a:buChar char="¡"/>
            </a:pPr>
            <a:r>
              <a:rPr lang="en-US" sz="2200" dirty="0"/>
              <a:t>Developed to project packaging needs for the future</a:t>
            </a:r>
          </a:p>
          <a:p>
            <a:pPr marL="292100" indent="-292100">
              <a:spcAft>
                <a:spcPts val="600"/>
              </a:spcAft>
              <a:buClr>
                <a:schemeClr val="tx2"/>
              </a:buClr>
              <a:buFont typeface="Wingdings 2" panose="05020102010507070707" pitchFamily="18" charset="2"/>
              <a:buChar char="¡"/>
            </a:pPr>
            <a:r>
              <a:rPr lang="en-US" sz="2200" dirty="0"/>
              <a:t>Built using scenario planning, drivers, trends and Gartner Maturity Model</a:t>
            </a:r>
          </a:p>
          <a:p>
            <a:pPr marL="292100" indent="-292100">
              <a:spcAft>
                <a:spcPts val="600"/>
              </a:spcAft>
              <a:buClr>
                <a:schemeClr val="tx2"/>
              </a:buClr>
              <a:buFont typeface="Wingdings 2" panose="05020102010507070707" pitchFamily="18" charset="2"/>
              <a:buChar char="¡"/>
            </a:pPr>
            <a:r>
              <a:rPr lang="en-US" sz="2200" dirty="0"/>
              <a:t>IPVM is early maturity and will continue to grow </a:t>
            </a:r>
            <a:br>
              <a:rPr lang="en-US" sz="2200" dirty="0"/>
            </a:br>
            <a:r>
              <a:rPr lang="en-US" sz="2200" dirty="0"/>
              <a:t>in importance and value</a:t>
            </a:r>
          </a:p>
        </p:txBody>
      </p:sp>
      <p:pic>
        <p:nvPicPr>
          <p:cNvPr id="3" name="Picture 2">
            <a:extLst>
              <a:ext uri="{FF2B5EF4-FFF2-40B4-BE49-F238E27FC236}">
                <a16:creationId xmlns:a16="http://schemas.microsoft.com/office/drawing/2014/main" id="{57262551-29C7-9349-B38B-103B6821CAD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84027" y="975916"/>
            <a:ext cx="4765196" cy="4765196"/>
          </a:xfrm>
          <a:prstGeom prst="rect">
            <a:avLst/>
          </a:prstGeom>
        </p:spPr>
      </p:pic>
      <p:sp>
        <p:nvSpPr>
          <p:cNvPr id="6" name="Footer Placeholder 5">
            <a:extLst>
              <a:ext uri="{FF2B5EF4-FFF2-40B4-BE49-F238E27FC236}">
                <a16:creationId xmlns:a16="http://schemas.microsoft.com/office/drawing/2014/main" id="{981869A3-FF3F-4CCE-A755-C6A32FDD6419}"/>
              </a:ext>
            </a:extLst>
          </p:cNvPr>
          <p:cNvSpPr>
            <a:spLocks noGrp="1"/>
          </p:cNvSpPr>
          <p:nvPr>
            <p:ph type="ftr" sz="quarter" idx="11"/>
          </p:nvPr>
        </p:nvSpPr>
        <p:spPr>
          <a:xfrm>
            <a:off x="196501" y="6479799"/>
            <a:ext cx="3234379" cy="230832"/>
          </a:xfrm>
        </p:spPr>
        <p:txBody>
          <a:bodyPr/>
          <a:lstStyle/>
          <a:p>
            <a:r>
              <a:rPr lang="en-US"/>
              <a:t>PTIS | Confidential &amp; Proprietary</a:t>
            </a:r>
            <a:endParaRPr lang="en-US" dirty="0"/>
          </a:p>
        </p:txBody>
      </p:sp>
      <p:sp>
        <p:nvSpPr>
          <p:cNvPr id="8" name="Rectangle 7">
            <a:extLst>
              <a:ext uri="{FF2B5EF4-FFF2-40B4-BE49-F238E27FC236}">
                <a16:creationId xmlns:a16="http://schemas.microsoft.com/office/drawing/2014/main" id="{9EAFBA7E-B824-467B-8DA4-3D704CCC78DD}"/>
              </a:ext>
            </a:extLst>
          </p:cNvPr>
          <p:cNvSpPr/>
          <p:nvPr/>
        </p:nvSpPr>
        <p:spPr>
          <a:xfrm>
            <a:off x="535931" y="4094403"/>
            <a:ext cx="2413000" cy="1908215"/>
          </a:xfrm>
          <a:prstGeom prst="rect">
            <a:avLst/>
          </a:prstGeom>
          <a:solidFill>
            <a:schemeClr val="accent3">
              <a:lumMod val="20000"/>
              <a:lumOff val="80000"/>
            </a:schemeClr>
          </a:solidFill>
        </p:spPr>
        <p:txBody>
          <a:bodyPr wrap="square">
            <a:spAutoFit/>
          </a:bodyPr>
          <a:lstStyle/>
          <a:p>
            <a:pPr>
              <a:spcAft>
                <a:spcPts val="200"/>
              </a:spcAft>
            </a:pPr>
            <a:r>
              <a:rPr lang="en-US" sz="2200" b="1" dirty="0">
                <a:solidFill>
                  <a:srgbClr val="C00000"/>
                </a:solidFill>
              </a:rPr>
              <a:t>Bad VUCA</a:t>
            </a:r>
            <a:br>
              <a:rPr lang="en-US" sz="2200" b="1" dirty="0">
                <a:solidFill>
                  <a:srgbClr val="C00000"/>
                </a:solidFill>
              </a:rPr>
            </a:br>
            <a:r>
              <a:rPr lang="en-US" sz="2400" b="1" dirty="0">
                <a:solidFill>
                  <a:srgbClr val="C00000"/>
                </a:solidFill>
              </a:rPr>
              <a:t>V</a:t>
            </a:r>
            <a:r>
              <a:rPr lang="en-US" sz="2200" dirty="0">
                <a:solidFill>
                  <a:prstClr val="black"/>
                </a:solidFill>
              </a:rPr>
              <a:t>olatility</a:t>
            </a:r>
            <a:br>
              <a:rPr lang="en-US" sz="2200" dirty="0">
                <a:solidFill>
                  <a:prstClr val="black"/>
                </a:solidFill>
              </a:rPr>
            </a:br>
            <a:r>
              <a:rPr lang="en-US" sz="2400" b="1" dirty="0">
                <a:solidFill>
                  <a:srgbClr val="C00000"/>
                </a:solidFill>
              </a:rPr>
              <a:t>U</a:t>
            </a:r>
            <a:r>
              <a:rPr lang="en-US" sz="2200" dirty="0">
                <a:solidFill>
                  <a:prstClr val="black"/>
                </a:solidFill>
              </a:rPr>
              <a:t>ncertainty</a:t>
            </a:r>
            <a:br>
              <a:rPr lang="en-US" sz="2200" dirty="0">
                <a:solidFill>
                  <a:prstClr val="black"/>
                </a:solidFill>
              </a:rPr>
            </a:br>
            <a:r>
              <a:rPr lang="en-US" sz="2400" b="1" dirty="0">
                <a:solidFill>
                  <a:srgbClr val="C00000"/>
                </a:solidFill>
              </a:rPr>
              <a:t>C</a:t>
            </a:r>
            <a:r>
              <a:rPr lang="en-US" sz="2200" dirty="0">
                <a:solidFill>
                  <a:prstClr val="black"/>
                </a:solidFill>
              </a:rPr>
              <a:t>omplexity</a:t>
            </a:r>
            <a:br>
              <a:rPr lang="en-US" sz="2200" dirty="0">
                <a:solidFill>
                  <a:prstClr val="black"/>
                </a:solidFill>
              </a:rPr>
            </a:br>
            <a:r>
              <a:rPr lang="en-US" sz="2400" b="1" dirty="0">
                <a:solidFill>
                  <a:srgbClr val="C00000"/>
                </a:solidFill>
              </a:rPr>
              <a:t>A</a:t>
            </a:r>
            <a:r>
              <a:rPr lang="en-US" sz="2200" dirty="0">
                <a:solidFill>
                  <a:prstClr val="black"/>
                </a:solidFill>
              </a:rPr>
              <a:t>mbiguity </a:t>
            </a:r>
          </a:p>
        </p:txBody>
      </p:sp>
      <p:sp>
        <p:nvSpPr>
          <p:cNvPr id="11" name="Rectangle 10">
            <a:extLst>
              <a:ext uri="{FF2B5EF4-FFF2-40B4-BE49-F238E27FC236}">
                <a16:creationId xmlns:a16="http://schemas.microsoft.com/office/drawing/2014/main" id="{0E9F9F51-AF29-4153-A4FD-38F045A8F26C}"/>
              </a:ext>
            </a:extLst>
          </p:cNvPr>
          <p:cNvSpPr/>
          <p:nvPr/>
        </p:nvSpPr>
        <p:spPr>
          <a:xfrm>
            <a:off x="4035105" y="4094403"/>
            <a:ext cx="2413000" cy="1933863"/>
          </a:xfrm>
          <a:prstGeom prst="rect">
            <a:avLst/>
          </a:prstGeom>
          <a:solidFill>
            <a:schemeClr val="accent2">
              <a:lumMod val="20000"/>
              <a:lumOff val="80000"/>
            </a:schemeClr>
          </a:solidFill>
        </p:spPr>
        <p:txBody>
          <a:bodyPr wrap="square">
            <a:spAutoFit/>
          </a:bodyPr>
          <a:lstStyle/>
          <a:p>
            <a:pPr defTabSz="609585">
              <a:spcAft>
                <a:spcPts val="200"/>
              </a:spcAft>
            </a:pPr>
            <a:r>
              <a:rPr lang="en-US" sz="2200" b="1" dirty="0">
                <a:solidFill>
                  <a:schemeClr val="accent2">
                    <a:lumMod val="75000"/>
                  </a:schemeClr>
                </a:solidFill>
              </a:rPr>
              <a:t>Good VUCA </a:t>
            </a:r>
          </a:p>
          <a:p>
            <a:pPr defTabSz="609585">
              <a:spcAft>
                <a:spcPts val="200"/>
              </a:spcAft>
            </a:pPr>
            <a:r>
              <a:rPr lang="en-US" sz="2400" b="1" dirty="0">
                <a:solidFill>
                  <a:schemeClr val="accent2">
                    <a:lumMod val="75000"/>
                  </a:schemeClr>
                </a:solidFill>
              </a:rPr>
              <a:t>V</a:t>
            </a:r>
            <a:r>
              <a:rPr lang="en-US" sz="2200" dirty="0">
                <a:solidFill>
                  <a:prstClr val="black"/>
                </a:solidFill>
              </a:rPr>
              <a:t>ision</a:t>
            </a:r>
            <a:br>
              <a:rPr lang="en-US" sz="2200" dirty="0">
                <a:solidFill>
                  <a:prstClr val="black"/>
                </a:solidFill>
              </a:rPr>
            </a:br>
            <a:r>
              <a:rPr lang="en-US" sz="2400" b="1" dirty="0">
                <a:solidFill>
                  <a:schemeClr val="accent2">
                    <a:lumMod val="75000"/>
                  </a:schemeClr>
                </a:solidFill>
              </a:rPr>
              <a:t>U</a:t>
            </a:r>
            <a:r>
              <a:rPr lang="en-US" sz="2200" dirty="0">
                <a:solidFill>
                  <a:prstClr val="black"/>
                </a:solidFill>
              </a:rPr>
              <a:t>nderstanding</a:t>
            </a:r>
            <a:br>
              <a:rPr lang="en-US" sz="2200" dirty="0">
                <a:solidFill>
                  <a:prstClr val="black"/>
                </a:solidFill>
              </a:rPr>
            </a:br>
            <a:r>
              <a:rPr lang="en-US" sz="2400" b="1" dirty="0">
                <a:solidFill>
                  <a:schemeClr val="accent2">
                    <a:lumMod val="75000"/>
                  </a:schemeClr>
                </a:solidFill>
              </a:rPr>
              <a:t>C</a:t>
            </a:r>
            <a:r>
              <a:rPr lang="en-US" sz="2200" dirty="0">
                <a:solidFill>
                  <a:prstClr val="black"/>
                </a:solidFill>
              </a:rPr>
              <a:t>larity </a:t>
            </a:r>
            <a:br>
              <a:rPr lang="en-US" sz="2200" dirty="0">
                <a:solidFill>
                  <a:prstClr val="black"/>
                </a:solidFill>
              </a:rPr>
            </a:br>
            <a:r>
              <a:rPr lang="en-US" sz="2400" b="1" dirty="0">
                <a:solidFill>
                  <a:schemeClr val="accent2">
                    <a:lumMod val="75000"/>
                  </a:schemeClr>
                </a:solidFill>
              </a:rPr>
              <a:t>A</a:t>
            </a:r>
            <a:r>
              <a:rPr lang="en-US" sz="2200" dirty="0">
                <a:solidFill>
                  <a:prstClr val="black"/>
                </a:solidFill>
              </a:rPr>
              <a:t>gility </a:t>
            </a:r>
          </a:p>
        </p:txBody>
      </p:sp>
      <p:grpSp>
        <p:nvGrpSpPr>
          <p:cNvPr id="13" name="Group 12">
            <a:extLst>
              <a:ext uri="{FF2B5EF4-FFF2-40B4-BE49-F238E27FC236}">
                <a16:creationId xmlns:a16="http://schemas.microsoft.com/office/drawing/2014/main" id="{347BFA98-E016-4772-B009-7514A5430396}"/>
              </a:ext>
            </a:extLst>
          </p:cNvPr>
          <p:cNvGrpSpPr/>
          <p:nvPr/>
        </p:nvGrpSpPr>
        <p:grpSpPr>
          <a:xfrm>
            <a:off x="2549808" y="4424652"/>
            <a:ext cx="1485297" cy="1316460"/>
            <a:chOff x="2326631" y="4568079"/>
            <a:chExt cx="1419387" cy="1316460"/>
          </a:xfrm>
        </p:grpSpPr>
        <p:sp>
          <p:nvSpPr>
            <p:cNvPr id="9" name="Arrow: Pentagon 8">
              <a:extLst>
                <a:ext uri="{FF2B5EF4-FFF2-40B4-BE49-F238E27FC236}">
                  <a16:creationId xmlns:a16="http://schemas.microsoft.com/office/drawing/2014/main" id="{11F28064-C9C6-44AA-8749-1EDC9C24487F}"/>
                </a:ext>
              </a:extLst>
            </p:cNvPr>
            <p:cNvSpPr/>
            <p:nvPr/>
          </p:nvSpPr>
          <p:spPr>
            <a:xfrm>
              <a:off x="2326631" y="4568079"/>
              <a:ext cx="822683" cy="1316460"/>
            </a:xfrm>
            <a:prstGeom prst="homePlate">
              <a:avLst>
                <a:gd name="adj" fmla="val 6080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511A30DD-6683-4F22-A856-E9196BDC1DC2}"/>
                </a:ext>
              </a:extLst>
            </p:cNvPr>
            <p:cNvSpPr/>
            <p:nvPr/>
          </p:nvSpPr>
          <p:spPr>
            <a:xfrm>
              <a:off x="2380262" y="4766798"/>
              <a:ext cx="1365756" cy="919022"/>
            </a:xfrm>
            <a:prstGeom prst="rightArrow">
              <a:avLst/>
            </a:prstGeom>
            <a:solidFill>
              <a:schemeClr val="bg1">
                <a:lumMod val="85000"/>
              </a:schemeClr>
            </a:solidFill>
          </p:spPr>
          <p:txBody>
            <a:bodyPr wrap="none" anchor="ctr">
              <a:noAutofit/>
            </a:bodyPr>
            <a:lstStyle/>
            <a:p>
              <a:pPr algn="ctr"/>
              <a:r>
                <a:rPr lang="en-US" i="1" dirty="0"/>
                <a:t>Foresight</a:t>
              </a:r>
              <a:endParaRPr lang="en-US" dirty="0"/>
            </a:p>
          </p:txBody>
        </p:sp>
      </p:grpSp>
      <p:sp>
        <p:nvSpPr>
          <p:cNvPr id="14" name="Slide Number Placeholder 13">
            <a:extLst>
              <a:ext uri="{FF2B5EF4-FFF2-40B4-BE49-F238E27FC236}">
                <a16:creationId xmlns:a16="http://schemas.microsoft.com/office/drawing/2014/main" id="{05D64FD7-BA79-4E83-BB56-5630E2C1572D}"/>
              </a:ext>
            </a:extLst>
          </p:cNvPr>
          <p:cNvSpPr>
            <a:spLocks noGrp="1"/>
          </p:cNvSpPr>
          <p:nvPr>
            <p:ph type="sldNum" sz="quarter" idx="12"/>
          </p:nvPr>
        </p:nvSpPr>
        <p:spPr/>
        <p:txBody>
          <a:bodyPr/>
          <a:lstStyle/>
          <a:p>
            <a:fld id="{60387257-F602-472E-8322-7F0C0805D020}" type="slidenum">
              <a:rPr lang="en-US" smtClean="0"/>
              <a:t>7</a:t>
            </a:fld>
            <a:endParaRPr lang="en-US"/>
          </a:p>
        </p:txBody>
      </p:sp>
    </p:spTree>
    <p:extLst>
      <p:ext uri="{BB962C8B-B14F-4D97-AF65-F5344CB8AC3E}">
        <p14:creationId xmlns:p14="http://schemas.microsoft.com/office/powerpoint/2010/main" val="19319659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mage result for first a&amp;P store"/>
          <p:cNvSpPr>
            <a:spLocks noChangeAspect="1" noChangeArrowheads="1"/>
          </p:cNvSpPr>
          <p:nvPr/>
        </p:nvSpPr>
        <p:spPr bwMode="auto">
          <a:xfrm>
            <a:off x="1524003" y="1172902"/>
            <a:ext cx="2478881" cy="1630752"/>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1" rIns="68580" bIns="34291" numCol="1" anchor="t" anchorCtr="0" compatLnSpc="1">
            <a:prstTxWarp prst="textNoShape">
              <a:avLst/>
            </a:prstTxWarp>
          </a:bodyPr>
          <a:lstStyle/>
          <a:p>
            <a:endParaRPr lang="en-US" sz="1351" dirty="0">
              <a:latin typeface="Arial" panose="020B0604020202020204" pitchFamily="34" charset="0"/>
            </a:endParaRPr>
          </a:p>
        </p:txBody>
      </p:sp>
      <p:sp>
        <p:nvSpPr>
          <p:cNvPr id="5" name="AutoShape 6" descr="mage result for first a&amp;P store"/>
          <p:cNvSpPr>
            <a:spLocks noChangeAspect="1" noChangeArrowheads="1"/>
          </p:cNvSpPr>
          <p:nvPr/>
        </p:nvSpPr>
        <p:spPr bwMode="auto">
          <a:xfrm>
            <a:off x="1638303" y="1297744"/>
            <a:ext cx="2478881" cy="1630752"/>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1" rIns="68580" bIns="34291" numCol="1" anchor="t" anchorCtr="0" compatLnSpc="1">
            <a:prstTxWarp prst="textNoShape">
              <a:avLst/>
            </a:prstTxWarp>
          </a:bodyPr>
          <a:lstStyle/>
          <a:p>
            <a:endParaRPr lang="en-US" sz="1351" dirty="0">
              <a:latin typeface="Arial" panose="020B0604020202020204" pitchFamily="34" charset="0"/>
            </a:endParaRPr>
          </a:p>
        </p:txBody>
      </p:sp>
      <p:pic>
        <p:nvPicPr>
          <p:cNvPr id="1741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tretch/>
        </p:blipFill>
        <p:spPr bwMode="auto">
          <a:xfrm>
            <a:off x="1" y="825926"/>
            <a:ext cx="8718813" cy="4949209"/>
          </a:xfrm>
          <a:prstGeom prst="rect">
            <a:avLst/>
          </a:prstGeom>
          <a:ln>
            <a:noFill/>
          </a:ln>
          <a:effectLst>
            <a:softEdge rad="112500"/>
          </a:effectLst>
        </p:spPr>
      </p:pic>
      <p:sp>
        <p:nvSpPr>
          <p:cNvPr id="37" name="TextBox 36"/>
          <p:cNvSpPr txBox="1"/>
          <p:nvPr/>
        </p:nvSpPr>
        <p:spPr>
          <a:xfrm>
            <a:off x="9676682" y="2146783"/>
            <a:ext cx="2560320" cy="1097280"/>
          </a:xfrm>
          <a:prstGeom prst="rect">
            <a:avLst/>
          </a:prstGeom>
          <a:solidFill>
            <a:schemeClr val="bg1">
              <a:lumMod val="85000"/>
            </a:schemeClr>
          </a:solidFill>
        </p:spPr>
        <p:txBody>
          <a:bodyPr wrap="square" rtlCol="0" anchor="ctr">
            <a:noAutofit/>
          </a:bodyPr>
          <a:lstStyle/>
          <a:p>
            <a:r>
              <a:rPr lang="en-US" sz="1600" dirty="0">
                <a:latin typeface="+mj-lt"/>
                <a:cs typeface="HelvNeue Medium for IBM"/>
              </a:rPr>
              <a:t>World’s largest taxi company…</a:t>
            </a:r>
          </a:p>
          <a:p>
            <a:r>
              <a:rPr lang="en-US" sz="1600" dirty="0">
                <a:latin typeface="+mj-lt"/>
                <a:cs typeface="HelvNeue Light Italic for IBM"/>
              </a:rPr>
              <a:t>owns </a:t>
            </a:r>
            <a:r>
              <a:rPr lang="en-US" sz="1600" b="1" dirty="0">
                <a:latin typeface="+mj-lt"/>
                <a:cs typeface="HelvNeue Light Italic for IBM"/>
              </a:rPr>
              <a:t>no vehicles</a:t>
            </a:r>
          </a:p>
        </p:txBody>
      </p:sp>
      <p:sp>
        <p:nvSpPr>
          <p:cNvPr id="48" name="TextBox 47"/>
          <p:cNvSpPr txBox="1"/>
          <p:nvPr/>
        </p:nvSpPr>
        <p:spPr>
          <a:xfrm>
            <a:off x="9676682" y="4650637"/>
            <a:ext cx="2560320" cy="1097280"/>
          </a:xfrm>
          <a:prstGeom prst="rect">
            <a:avLst/>
          </a:prstGeom>
          <a:solidFill>
            <a:schemeClr val="bg1">
              <a:lumMod val="85000"/>
            </a:schemeClr>
          </a:solidFill>
        </p:spPr>
        <p:txBody>
          <a:bodyPr wrap="square" rtlCol="0" anchor="ctr">
            <a:noAutofit/>
          </a:bodyPr>
          <a:lstStyle/>
          <a:p>
            <a:r>
              <a:rPr lang="en-US" sz="1600" dirty="0">
                <a:latin typeface="+mj-lt"/>
                <a:cs typeface="HelvNeue Medium for IBM"/>
              </a:rPr>
              <a:t>World’s most popular </a:t>
            </a:r>
            <a:br>
              <a:rPr lang="en-US" sz="1600" dirty="0">
                <a:latin typeface="+mj-lt"/>
                <a:cs typeface="HelvNeue Medium for IBM"/>
              </a:rPr>
            </a:br>
            <a:r>
              <a:rPr lang="en-US" sz="1600" dirty="0">
                <a:latin typeface="+mj-lt"/>
                <a:cs typeface="HelvNeue Medium for IBM"/>
              </a:rPr>
              <a:t>media owner…</a:t>
            </a:r>
          </a:p>
          <a:p>
            <a:r>
              <a:rPr lang="en-US" sz="1600" dirty="0">
                <a:latin typeface="+mj-lt"/>
                <a:cs typeface="HelvNeue Light Italic for IBM"/>
              </a:rPr>
              <a:t>creates </a:t>
            </a:r>
            <a:r>
              <a:rPr lang="en-US" sz="1600" b="1" dirty="0">
                <a:latin typeface="+mj-lt"/>
                <a:cs typeface="HelvNeue Light Italic for IBM"/>
              </a:rPr>
              <a:t>no content</a:t>
            </a:r>
          </a:p>
        </p:txBody>
      </p:sp>
      <p:sp>
        <p:nvSpPr>
          <p:cNvPr id="43" name="TextBox 42"/>
          <p:cNvSpPr txBox="1"/>
          <p:nvPr/>
        </p:nvSpPr>
        <p:spPr>
          <a:xfrm>
            <a:off x="9676682" y="3398710"/>
            <a:ext cx="2560320" cy="1097280"/>
          </a:xfrm>
          <a:prstGeom prst="rect">
            <a:avLst/>
          </a:prstGeom>
          <a:solidFill>
            <a:schemeClr val="bg1">
              <a:lumMod val="85000"/>
            </a:schemeClr>
          </a:solidFill>
        </p:spPr>
        <p:txBody>
          <a:bodyPr wrap="square" rtlCol="0" anchor="ctr">
            <a:noAutofit/>
          </a:bodyPr>
          <a:lstStyle/>
          <a:p>
            <a:r>
              <a:rPr lang="en-US" sz="1600" dirty="0">
                <a:latin typeface="+mj-lt"/>
                <a:cs typeface="HelvNeue Medium for IBM"/>
              </a:rPr>
              <a:t>World’s most valuable retailer…</a:t>
            </a:r>
          </a:p>
          <a:p>
            <a:r>
              <a:rPr lang="en-US" sz="1600" dirty="0">
                <a:latin typeface="+mj-lt"/>
                <a:cs typeface="HelvNeue Light Italic for IBM"/>
              </a:rPr>
              <a:t>has </a:t>
            </a:r>
            <a:r>
              <a:rPr lang="en-US" sz="1600" b="1" dirty="0">
                <a:latin typeface="+mj-lt"/>
                <a:cs typeface="HelvNeue Light Italic for IBM"/>
              </a:rPr>
              <a:t>no inventory</a:t>
            </a:r>
          </a:p>
        </p:txBody>
      </p:sp>
      <p:sp>
        <p:nvSpPr>
          <p:cNvPr id="52" name="TextBox 51"/>
          <p:cNvSpPr txBox="1"/>
          <p:nvPr/>
        </p:nvSpPr>
        <p:spPr>
          <a:xfrm>
            <a:off x="9676682" y="894856"/>
            <a:ext cx="2560320" cy="1097280"/>
          </a:xfrm>
          <a:prstGeom prst="rect">
            <a:avLst/>
          </a:prstGeom>
          <a:solidFill>
            <a:schemeClr val="bg1">
              <a:lumMod val="85000"/>
            </a:schemeClr>
          </a:solidFill>
        </p:spPr>
        <p:txBody>
          <a:bodyPr wrap="square" rtlCol="0" anchor="ctr">
            <a:noAutofit/>
          </a:bodyPr>
          <a:lstStyle/>
          <a:p>
            <a:r>
              <a:rPr lang="en-US" sz="1600" dirty="0">
                <a:latin typeface="+mj-lt"/>
                <a:cs typeface="HelvNeue Medium for IBM"/>
              </a:rPr>
              <a:t>World’s largest accommodation provider…</a:t>
            </a:r>
          </a:p>
          <a:p>
            <a:r>
              <a:rPr lang="en-US" sz="1600" dirty="0">
                <a:latin typeface="+mj-lt"/>
                <a:cs typeface="HelvNeue Light Italic for IBM"/>
              </a:rPr>
              <a:t>owns </a:t>
            </a:r>
            <a:r>
              <a:rPr lang="en-US" sz="1600" b="1" dirty="0">
                <a:latin typeface="+mj-lt"/>
                <a:cs typeface="HelvNeue Light Italic for IBM"/>
              </a:rPr>
              <a:t>no real estate</a:t>
            </a:r>
          </a:p>
        </p:txBody>
      </p:sp>
      <p:sp>
        <p:nvSpPr>
          <p:cNvPr id="9" name="Title 8"/>
          <p:cNvSpPr>
            <a:spLocks noGrp="1"/>
          </p:cNvSpPr>
          <p:nvPr>
            <p:ph type="title"/>
          </p:nvPr>
        </p:nvSpPr>
        <p:spPr/>
        <p:txBody>
          <a:bodyPr>
            <a:normAutofit fontScale="90000"/>
          </a:bodyPr>
          <a:lstStyle/>
          <a:p>
            <a:r>
              <a:rPr lang="en-US" dirty="0"/>
              <a:t>IoT = Digital Transformation</a:t>
            </a:r>
            <a:br>
              <a:rPr lang="en-US" dirty="0"/>
            </a:br>
            <a:endParaRPr lang="en-US" dirty="0"/>
          </a:p>
        </p:txBody>
      </p:sp>
      <p:pic>
        <p:nvPicPr>
          <p:cNvPr id="28" name="Picture 27">
            <a:extLst>
              <a:ext uri="{FF2B5EF4-FFF2-40B4-BE49-F238E27FC236}">
                <a16:creationId xmlns:a16="http://schemas.microsoft.com/office/drawing/2014/main" id="{B5FCF5C6-B14E-644B-B581-08E72CB6C8D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21187518">
            <a:off x="1166158" y="3926306"/>
            <a:ext cx="4183434" cy="1855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Footer Placeholder 6">
            <a:extLst>
              <a:ext uri="{FF2B5EF4-FFF2-40B4-BE49-F238E27FC236}">
                <a16:creationId xmlns:a16="http://schemas.microsoft.com/office/drawing/2014/main" id="{0762AB3D-9699-431F-87FE-3D16D3579730}"/>
              </a:ext>
            </a:extLst>
          </p:cNvPr>
          <p:cNvSpPr>
            <a:spLocks noGrp="1"/>
          </p:cNvSpPr>
          <p:nvPr>
            <p:ph type="ftr" sz="quarter" idx="11"/>
          </p:nvPr>
        </p:nvSpPr>
        <p:spPr/>
        <p:txBody>
          <a:bodyPr/>
          <a:lstStyle/>
          <a:p>
            <a:r>
              <a:rPr lang="en-US"/>
              <a:t>PTIS | Confidential &amp; Proprietary</a:t>
            </a:r>
            <a:endParaRPr lang="en-US" dirty="0"/>
          </a:p>
        </p:txBody>
      </p:sp>
      <p:sp>
        <p:nvSpPr>
          <p:cNvPr id="34" name="Rectangle 33"/>
          <p:cNvSpPr/>
          <p:nvPr/>
        </p:nvSpPr>
        <p:spPr>
          <a:xfrm>
            <a:off x="8564339" y="2146783"/>
            <a:ext cx="1097280" cy="10972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1625"/>
              </a:solidFill>
              <a:latin typeface="Arial" panose="020B0604020202020204" pitchFamily="34" charset="0"/>
            </a:endParaRPr>
          </a:p>
        </p:txBody>
      </p:sp>
      <p:sp>
        <p:nvSpPr>
          <p:cNvPr id="45" name="Rectangle 44"/>
          <p:cNvSpPr/>
          <p:nvPr/>
        </p:nvSpPr>
        <p:spPr>
          <a:xfrm>
            <a:off x="8564339" y="4650637"/>
            <a:ext cx="1097280" cy="1097280"/>
          </a:xfrm>
          <a:prstGeom prst="rect">
            <a:avLst/>
          </a:prstGeom>
          <a:solidFill>
            <a:srgbClr val="3A57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1625"/>
              </a:solidFill>
              <a:latin typeface="Arial" panose="020B0604020202020204" pitchFamily="34" charset="0"/>
            </a:endParaRPr>
          </a:p>
        </p:txBody>
      </p:sp>
      <p:sp>
        <p:nvSpPr>
          <p:cNvPr id="41" name="Rectangle 40"/>
          <p:cNvSpPr/>
          <p:nvPr/>
        </p:nvSpPr>
        <p:spPr>
          <a:xfrm>
            <a:off x="8564339" y="3398710"/>
            <a:ext cx="1097280" cy="1097280"/>
          </a:xfrm>
          <a:prstGeom prst="rect">
            <a:avLst/>
          </a:prstGeom>
          <a:solidFill>
            <a:srgbClr val="FE4C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1625"/>
              </a:solidFill>
              <a:latin typeface="Arial" panose="020B0604020202020204" pitchFamily="34" charset="0"/>
            </a:endParaRPr>
          </a:p>
        </p:txBody>
      </p:sp>
      <p:sp>
        <p:nvSpPr>
          <p:cNvPr id="50" name="Rectangle 49"/>
          <p:cNvSpPr/>
          <p:nvPr/>
        </p:nvSpPr>
        <p:spPr>
          <a:xfrm>
            <a:off x="8564339" y="894856"/>
            <a:ext cx="1097280" cy="1097280"/>
          </a:xfrm>
          <a:prstGeom prst="rect">
            <a:avLst/>
          </a:prstGeom>
          <a:solidFill>
            <a:srgbClr val="EE1A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1625"/>
              </a:solidFill>
              <a:latin typeface="Arial" panose="020B0604020202020204" pitchFamily="34" charset="0"/>
            </a:endParaRPr>
          </a:p>
        </p:txBody>
      </p:sp>
      <p:pic>
        <p:nvPicPr>
          <p:cNvPr id="10" name="Picture 9" descr="A close up of a logo&#10;&#10;Description automatically generated">
            <a:extLst>
              <a:ext uri="{FF2B5EF4-FFF2-40B4-BE49-F238E27FC236}">
                <a16:creationId xmlns:a16="http://schemas.microsoft.com/office/drawing/2014/main" id="{37DCDE30-411B-40BF-8854-429A2545897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54486" y="1195190"/>
            <a:ext cx="1107133" cy="496612"/>
          </a:xfrm>
          <a:prstGeom prst="rect">
            <a:avLst/>
          </a:prstGeom>
        </p:spPr>
      </p:pic>
      <p:pic>
        <p:nvPicPr>
          <p:cNvPr id="20" name="Picture 19">
            <a:extLst>
              <a:ext uri="{FF2B5EF4-FFF2-40B4-BE49-F238E27FC236}">
                <a16:creationId xmlns:a16="http://schemas.microsoft.com/office/drawing/2014/main" id="{A3C9A843-6237-4BC9-83C9-7EDF2410254C}"/>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700739" y="2531716"/>
            <a:ext cx="844150" cy="293342"/>
          </a:xfrm>
          <a:prstGeom prst="rect">
            <a:avLst/>
          </a:prstGeom>
        </p:spPr>
      </p:pic>
      <p:pic>
        <p:nvPicPr>
          <p:cNvPr id="22" name="Picture 21" descr="A picture containing clipart&#10;&#10;Description automatically generated">
            <a:extLst>
              <a:ext uri="{FF2B5EF4-FFF2-40B4-BE49-F238E27FC236}">
                <a16:creationId xmlns:a16="http://schemas.microsoft.com/office/drawing/2014/main" id="{1DE47A37-5DCC-456C-A8EC-3BA8C2A251F9}"/>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8573369" y="3568396"/>
            <a:ext cx="1075550" cy="821718"/>
          </a:xfrm>
          <a:prstGeom prst="rect">
            <a:avLst/>
          </a:prstGeom>
        </p:spPr>
      </p:pic>
      <p:pic>
        <p:nvPicPr>
          <p:cNvPr id="30" name="Picture 29" descr="A picture containing clipart&#10;&#10;Description automatically generated">
            <a:extLst>
              <a:ext uri="{FF2B5EF4-FFF2-40B4-BE49-F238E27FC236}">
                <a16:creationId xmlns:a16="http://schemas.microsoft.com/office/drawing/2014/main" id="{4C1979C2-3D6B-4FB5-A5DF-18AEE923616D}"/>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733877" y="4813227"/>
            <a:ext cx="772100" cy="772100"/>
          </a:xfrm>
          <a:prstGeom prst="roundRect">
            <a:avLst>
              <a:gd name="adj" fmla="val 11134"/>
            </a:avLst>
          </a:prstGeom>
          <a:ln>
            <a:solidFill>
              <a:schemeClr val="bg1"/>
            </a:solidFill>
          </a:ln>
        </p:spPr>
      </p:pic>
      <p:sp>
        <p:nvSpPr>
          <p:cNvPr id="31" name="Slide Number Placeholder 30">
            <a:extLst>
              <a:ext uri="{FF2B5EF4-FFF2-40B4-BE49-F238E27FC236}">
                <a16:creationId xmlns:a16="http://schemas.microsoft.com/office/drawing/2014/main" id="{27DF7E22-D547-413B-8B78-EFA23C6CDD69}"/>
              </a:ext>
            </a:extLst>
          </p:cNvPr>
          <p:cNvSpPr>
            <a:spLocks noGrp="1"/>
          </p:cNvSpPr>
          <p:nvPr>
            <p:ph type="sldNum" sz="quarter" idx="12"/>
          </p:nvPr>
        </p:nvSpPr>
        <p:spPr/>
        <p:txBody>
          <a:bodyPr/>
          <a:lstStyle/>
          <a:p>
            <a:fld id="{60387257-F602-472E-8322-7F0C0805D020}" type="slidenum">
              <a:rPr lang="en-US" smtClean="0"/>
              <a:t>8</a:t>
            </a:fld>
            <a:endParaRPr lang="en-US"/>
          </a:p>
        </p:txBody>
      </p:sp>
    </p:spTree>
    <p:extLst>
      <p:ext uri="{BB962C8B-B14F-4D97-AF65-F5344CB8AC3E}">
        <p14:creationId xmlns:p14="http://schemas.microsoft.com/office/powerpoint/2010/main" val="837379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The 4th Dimension in Package Design</a:t>
            </a:r>
          </a:p>
        </p:txBody>
      </p:sp>
      <p:sp>
        <p:nvSpPr>
          <p:cNvPr id="3" name="Footer Placeholder 2">
            <a:extLst>
              <a:ext uri="{FF2B5EF4-FFF2-40B4-BE49-F238E27FC236}">
                <a16:creationId xmlns:a16="http://schemas.microsoft.com/office/drawing/2014/main" id="{10372E68-F3C5-43D6-82F4-DFFD4AD7DD37}"/>
              </a:ext>
            </a:extLst>
          </p:cNvPr>
          <p:cNvSpPr>
            <a:spLocks noGrp="1"/>
          </p:cNvSpPr>
          <p:nvPr>
            <p:ph type="ftr" sz="quarter" idx="11"/>
          </p:nvPr>
        </p:nvSpPr>
        <p:spPr/>
        <p:txBody>
          <a:bodyPr/>
          <a:lstStyle/>
          <a:p>
            <a:r>
              <a:rPr lang="en-US"/>
              <a:t>PTIS | Confidential &amp; Proprietary</a:t>
            </a:r>
            <a:endParaRPr lang="en-US" dirty="0"/>
          </a:p>
        </p:txBody>
      </p:sp>
    </p:spTree>
    <p:extLst>
      <p:ext uri="{BB962C8B-B14F-4D97-AF65-F5344CB8AC3E}">
        <p14:creationId xmlns:p14="http://schemas.microsoft.com/office/powerpoint/2010/main" val="5664271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Retrospect">
  <a:themeElements>
    <a:clrScheme name="Custom 5">
      <a:dk1>
        <a:srgbClr val="000000"/>
      </a:dk1>
      <a:lt1>
        <a:sysClr val="window" lastClr="FFFFFF"/>
      </a:lt1>
      <a:dk2>
        <a:srgbClr val="003399"/>
      </a:dk2>
      <a:lt2>
        <a:srgbClr val="CBD5EB"/>
      </a:lt2>
      <a:accent1>
        <a:srgbClr val="357D7F"/>
      </a:accent1>
      <a:accent2>
        <a:srgbClr val="75C02A"/>
      </a:accent2>
      <a:accent3>
        <a:srgbClr val="FF6600"/>
      </a:accent3>
      <a:accent4>
        <a:srgbClr val="A34756"/>
      </a:accent4>
      <a:accent5>
        <a:srgbClr val="E7C947"/>
      </a:accent5>
      <a:accent6>
        <a:srgbClr val="357D7F"/>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1780</TotalTime>
  <Words>1854</Words>
  <Application>Microsoft Office PowerPoint</Application>
  <PresentationFormat>Widescreen</PresentationFormat>
  <Paragraphs>332</Paragraphs>
  <Slides>38</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Arial Black</vt:lpstr>
      <vt:lpstr>Calibri</vt:lpstr>
      <vt:lpstr>Gotham Book</vt:lpstr>
      <vt:lpstr>Wingdings</vt:lpstr>
      <vt:lpstr>Wingdings 2</vt:lpstr>
      <vt:lpstr>Retrospect</vt:lpstr>
      <vt:lpstr>Packaging in the 4th Dimension</vt:lpstr>
      <vt:lpstr>Agenda</vt:lpstr>
      <vt:lpstr>Agenda</vt:lpstr>
      <vt:lpstr>The Twenty Five 2016 Program Sponsors</vt:lpstr>
      <vt:lpstr>2019-2030 Sponsors: The Future of Packaging </vt:lpstr>
      <vt:lpstr>Foresight 2030</vt:lpstr>
      <vt:lpstr>Working Intentionally Towards Good VUCA</vt:lpstr>
      <vt:lpstr>IoT = Digital Transformation </vt:lpstr>
      <vt:lpstr>The 4th Dimension in Package Design</vt:lpstr>
      <vt:lpstr>2D and 3D Design</vt:lpstr>
      <vt:lpstr>The 4th Dimension in Package Design</vt:lpstr>
      <vt:lpstr>PowerPoint Presentation</vt:lpstr>
      <vt:lpstr>Enhancing the Consumer and Customer Journey</vt:lpstr>
      <vt:lpstr>Agenda</vt:lpstr>
      <vt:lpstr>CEOs Top Priority: Digital Transformation</vt:lpstr>
      <vt:lpstr>CEO &amp; CIOs Top Priority: Digital Transformation (2019)</vt:lpstr>
      <vt:lpstr>CEO &amp; CIOs Top Priority: Digital Transformation (2019)</vt:lpstr>
      <vt:lpstr>CEO &amp; CIOs Top Priority: Digital Transformation (2019)</vt:lpstr>
      <vt:lpstr>CEO &amp; CIOs Top Priority: Digital Transformation (2019)</vt:lpstr>
      <vt:lpstr>CEO &amp; CIOs Top Priority: Digital Transformation (2019)</vt:lpstr>
      <vt:lpstr>What is IIoT?</vt:lpstr>
      <vt:lpstr>Industrial IoT (IIoT) will influence businesses in 2019</vt:lpstr>
      <vt:lpstr>Agenda</vt:lpstr>
      <vt:lpstr>2019: What’s in Store for the Pulp and Paper Industry?</vt:lpstr>
      <vt:lpstr>IIoT Continues to Transform  Production and Packaging Lines</vt:lpstr>
      <vt:lpstr>AI – Playing a Key Role in Packaging 2030 </vt:lpstr>
      <vt:lpstr>PreScouter identified 11 companies that are already offering commercially available solutions for smart packaging</vt:lpstr>
      <vt:lpstr>Future Skills</vt:lpstr>
      <vt:lpstr>Agenda</vt:lpstr>
      <vt:lpstr>The Future – Agile IIoT  Solutions</vt:lpstr>
      <vt:lpstr>Simplifying Digitization</vt:lpstr>
      <vt:lpstr>Worximity in a factory</vt:lpstr>
      <vt:lpstr>Worximity in a factory</vt:lpstr>
      <vt:lpstr>Agile smart factory floor solutions – step one in the digital  transformation journey</vt:lpstr>
      <vt:lpstr>Agenda</vt:lpstr>
      <vt:lpstr>If you only remember two things from my presentation,  they should be…</vt:lpstr>
      <vt:lpstr>When you get back to your office, the two things you should do are…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PERRY</dc:creator>
  <cp:lastModifiedBy>Kate Smith</cp:lastModifiedBy>
  <cp:revision>75</cp:revision>
  <cp:lastPrinted>2019-03-29T19:34:02Z</cp:lastPrinted>
  <dcterms:created xsi:type="dcterms:W3CDTF">2019-03-23T23:00:05Z</dcterms:created>
  <dcterms:modified xsi:type="dcterms:W3CDTF">2019-03-29T19:34:02Z</dcterms:modified>
</cp:coreProperties>
</file>