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471" r:id="rId7"/>
    <p:sldId id="261" r:id="rId8"/>
    <p:sldId id="470" r:id="rId9"/>
    <p:sldId id="473" r:id="rId10"/>
    <p:sldId id="474" r:id="rId11"/>
    <p:sldId id="262" r:id="rId12"/>
    <p:sldId id="472" r:id="rId13"/>
    <p:sldId id="476" r:id="rId14"/>
    <p:sldId id="4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98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192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400" b="1">
                <a:latin typeface="Montserrat" pitchFamily="2" charset="77"/>
              </a:rPr>
              <a:t>TICCIT Historical Analysis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Saplings Planted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3075</c:v>
                </c:pt>
                <c:pt idx="1">
                  <c:v>5200</c:v>
                </c:pt>
                <c:pt idx="2">
                  <c:v>7990</c:v>
                </c:pt>
                <c:pt idx="3">
                  <c:v>15500</c:v>
                </c:pt>
                <c:pt idx="4">
                  <c:v>13500</c:v>
                </c:pt>
                <c:pt idx="5">
                  <c:v>14400</c:v>
                </c:pt>
                <c:pt idx="6">
                  <c:v>5400</c:v>
                </c:pt>
                <c:pt idx="7">
                  <c:v>16500</c:v>
                </c:pt>
                <c:pt idx="8">
                  <c:v>16665</c:v>
                </c:pt>
                <c:pt idx="9">
                  <c:v>14845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61-6F41-A572-F1703469A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570529440"/>
        <c:axId val="570531120"/>
      </c:barChart>
      <c:catAx>
        <c:axId val="5705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531120"/>
        <c:crosses val="autoZero"/>
        <c:auto val="1"/>
        <c:lblAlgn val="ctr"/>
        <c:lblOffset val="100"/>
        <c:noMultiLvlLbl val="0"/>
      </c:catAx>
      <c:valAx>
        <c:axId val="57053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52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400" b="1">
                <a:latin typeface="Montserrat" pitchFamily="2" charset="77"/>
              </a:rPr>
              <a:t>Carton Comp Historical Analysis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Entries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165</c:v>
                </c:pt>
                <c:pt idx="1">
                  <c:v>105</c:v>
                </c:pt>
                <c:pt idx="2">
                  <c:v>127</c:v>
                </c:pt>
                <c:pt idx="3">
                  <c:v>117</c:v>
                </c:pt>
                <c:pt idx="4">
                  <c:v>143</c:v>
                </c:pt>
                <c:pt idx="5">
                  <c:v>114</c:v>
                </c:pt>
                <c:pt idx="6">
                  <c:v>145</c:v>
                </c:pt>
                <c:pt idx="7">
                  <c:v>126</c:v>
                </c:pt>
                <c:pt idx="8">
                  <c:v>126</c:v>
                </c:pt>
                <c:pt idx="9">
                  <c:v>130</c:v>
                </c:pt>
                <c:pt idx="10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72-E649-893F-C74FE675D8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 of Companies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21</c:v>
                </c:pt>
                <c:pt idx="1">
                  <c:v>20</c:v>
                </c:pt>
                <c:pt idx="2">
                  <c:v>32</c:v>
                </c:pt>
                <c:pt idx="3">
                  <c:v>31</c:v>
                </c:pt>
                <c:pt idx="4">
                  <c:v>34</c:v>
                </c:pt>
                <c:pt idx="5">
                  <c:v>31</c:v>
                </c:pt>
                <c:pt idx="6">
                  <c:v>32</c:v>
                </c:pt>
                <c:pt idx="7">
                  <c:v>26</c:v>
                </c:pt>
                <c:pt idx="8">
                  <c:v>27</c:v>
                </c:pt>
                <c:pt idx="9">
                  <c:v>26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72-E649-893F-C74FE675D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570529440"/>
        <c:axId val="570531120"/>
      </c:barChart>
      <c:catAx>
        <c:axId val="5705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531120"/>
        <c:crosses val="autoZero"/>
        <c:auto val="1"/>
        <c:lblAlgn val="ctr"/>
        <c:lblOffset val="100"/>
        <c:noMultiLvlLbl val="0"/>
      </c:catAx>
      <c:valAx>
        <c:axId val="57053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52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8FF8-9EEE-8748-9C94-E585677D0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D84050-2D79-5842-9C95-21708C280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71831-A34F-F044-93AD-CF4F9F48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31A09-4536-1A48-B214-3177C7FC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B41F4-61E5-1247-9A17-C25D49DF0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C900-A4F4-4244-AD06-15BB64C5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CBCC5-F680-B44E-96AB-20EA825C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9493-ABC9-1646-9F96-0470C53B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15C09-82EF-5F40-80FB-F2E5D768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0507-6931-2B44-A102-BEF68ED2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91C6C0-E1A1-7647-80C4-D81445976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2394E-EAD1-D744-B6DB-3131460E1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4A10E-8A86-ED46-BC36-9299245B9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D41DE-4128-B948-A062-DCFFB701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99108-2D60-3844-890F-8CBDDBDB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96FB-5872-C841-B565-FB27AA3D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C89A-7376-E14B-975A-A67639278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247B2-2441-2D44-8D79-62313123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AE94-10D2-6C45-A6C3-85036C5B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0F490-291A-1F42-A08A-84DE0AD6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8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ACCD-41AC-914F-80DC-2276FFB4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772EA-DD52-B045-9733-301898572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F0F6-8E16-DB4C-A912-C03A1CF4A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08DF-0D5E-0C4C-B4C6-E6F1E8F6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5F796-A353-5F4F-A850-C053E79D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6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6B2F-DDD4-D541-BAF6-AB317D4F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0824F-8582-4A41-9B0D-60875A8B4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7BE91-4569-5540-9677-A6F4D9551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5134-FF7F-1945-9AEE-ADD09310B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EF863-1735-754D-8AEB-FB4064C3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8045D-E1A5-774D-93EE-01AA41D0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1554-6FFC-F04E-81B7-3D90A09C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2CB22-4D86-0544-AE76-022839760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A3C3D-5BF3-024B-AB45-6E7046546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559A1-A274-8B4F-A356-AEC1735A7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77CA0-3CAE-0C44-A635-E0A5ABFFE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8ADD0-DC11-6746-A7F1-5F59F26B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85BAB-B297-5B42-A0A5-FEB36C8D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ED8BC-79D4-074C-99AF-F5A24FAC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3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08AE-D954-664C-9E64-0852F67B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FD30B-CE4F-A64D-8F45-0B0543F1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6FCA4-2994-BF44-AD6A-6FB717DE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23519-A44B-A740-AEFB-B9D508E4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5B302-AC97-1F4F-AD85-41AF0435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20201-029E-2349-B33E-5494D7E1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B5264-AAD2-324D-B436-FDEAE99F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225F-3737-024F-AECA-5981B3B3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EBDF1-03FF-324A-8E25-A3D3CD31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CC5BC-9BA7-6443-A250-7A5D5D986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88E76-8939-DA43-B674-5A17C85E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9F651-B29F-2342-B5DD-0F93F493B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249C4-E8FC-0A4F-A5E7-A8ECF78C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4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B2D89-DB28-9545-A683-8D715144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5AB82-156F-3344-A828-FC6899E11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09F08-EF84-CE47-AD0E-E3C916BB9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0122D-B41B-2648-B8EB-44DB9AE30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124BF-02C7-1745-B53F-C1299AF6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229AC-A54D-1B48-B3D6-1649DB65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5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6CC2D-3209-984E-AE92-2BD5A58F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E1DD9-ADC9-C740-8B01-0A9C641CE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AA3B7-0346-5D41-81C1-6DD4D517A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5DE4-9514-7B4A-9323-D7E67BC1709A}" type="datetimeFigureOut">
              <a:rPr lang="en-US" smtClean="0"/>
              <a:t>4/3/19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14BE5-1067-4945-9119-E8BF24A18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75F3A-9B49-A34D-8C62-D1FA6354A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30BAF-CD7A-434C-8F24-83A29EE1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EmilyLeonczyk/Desktop/PPC%20Website/home.html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B588E1A-5399-B542-B840-592DC3C0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088380"/>
            <a:ext cx="6972300" cy="50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chemeClr val="bg1"/>
                </a:solidFill>
                <a:latin typeface="Montserrat Medium" pitchFamily="2" charset="0"/>
              </a:rPr>
              <a:t>2019 Spring Outlook &amp; Strategies Conference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3E775-29CE-054B-9BB3-1C5D8E8F1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513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9CCA09-E0FE-7749-AF33-844C411031C9}"/>
              </a:ext>
            </a:extLst>
          </p:cNvPr>
          <p:cNvSpPr/>
          <p:nvPr/>
        </p:nvSpPr>
        <p:spPr>
          <a:xfrm>
            <a:off x="0" y="3751385"/>
            <a:ext cx="12192000" cy="3106615"/>
          </a:xfrm>
          <a:prstGeom prst="rect">
            <a:avLst/>
          </a:prstGeom>
          <a:solidFill>
            <a:srgbClr val="095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CF020CB-A614-3A46-BA3A-B06A8519BDBA}"/>
              </a:ext>
            </a:extLst>
          </p:cNvPr>
          <p:cNvSpPr txBox="1">
            <a:spLocks/>
          </p:cNvSpPr>
          <p:nvPr/>
        </p:nvSpPr>
        <p:spPr>
          <a:xfrm>
            <a:off x="419100" y="3990473"/>
            <a:ext cx="8305800" cy="26284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>
                <a:solidFill>
                  <a:schemeClr val="bg1"/>
                </a:solidFill>
                <a:latin typeface="Montserrat SemiBold" pitchFamily="2" charset="0"/>
              </a:rPr>
              <a:t>MARKETING </a:t>
            </a:r>
          </a:p>
          <a:p>
            <a:r>
              <a:rPr lang="en-US" altLang="en-US" sz="6000" b="1" dirty="0">
                <a:solidFill>
                  <a:schemeClr val="bg1"/>
                </a:solidFill>
                <a:latin typeface="Montserrat SemiBold" pitchFamily="2" charset="0"/>
              </a:rPr>
              <a:t>COMMITTEE</a:t>
            </a:r>
          </a:p>
          <a:p>
            <a:r>
              <a:rPr lang="en-US" altLang="en-US" sz="6000" b="1" dirty="0">
                <a:solidFill>
                  <a:schemeClr val="bg1"/>
                </a:solidFill>
                <a:latin typeface="Montserrat SemiBold" pitchFamily="2" charset="0"/>
              </a:rPr>
              <a:t>UPDATE</a:t>
            </a:r>
            <a:br>
              <a:rPr lang="en-US" altLang="en-US" sz="3200" dirty="0">
                <a:solidFill>
                  <a:schemeClr val="bg1"/>
                </a:solidFill>
                <a:latin typeface="Montserrat"/>
              </a:rPr>
            </a:br>
            <a:br>
              <a:rPr lang="en-US" altLang="en-US" sz="1600" dirty="0">
                <a:solidFill>
                  <a:schemeClr val="bg1"/>
                </a:solidFill>
                <a:latin typeface="Montserrat"/>
              </a:rPr>
            </a:br>
            <a:endParaRPr lang="en-US" altLang="en-US" sz="18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8F5693E-7F21-154E-B454-5DAADAAB7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943" y="6099612"/>
            <a:ext cx="5830957" cy="58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altLang="en-US" sz="2400" b="1" dirty="0">
                <a:solidFill>
                  <a:schemeClr val="bg1"/>
                </a:solidFill>
                <a:latin typeface="Montserrat Medium" pitchFamily="2" charset="0"/>
              </a:rPr>
              <a:t>Jeremy Keenan, </a:t>
            </a:r>
            <a:r>
              <a:rPr lang="en-US" altLang="en-US" sz="2400" i="1" dirty="0">
                <a:solidFill>
                  <a:schemeClr val="bg1"/>
                </a:solidFill>
                <a:latin typeface="Montserrat Medium" pitchFamily="2" charset="0"/>
              </a:rPr>
              <a:t>Marketing Committee Chair</a:t>
            </a:r>
            <a:endParaRPr lang="en-US" altLang="en-US" sz="2400" i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F4E49F-1B5E-2E4F-830C-8C20686F68A8}"/>
              </a:ext>
            </a:extLst>
          </p:cNvPr>
          <p:cNvSpPr/>
          <p:nvPr/>
        </p:nvSpPr>
        <p:spPr>
          <a:xfrm>
            <a:off x="0" y="0"/>
            <a:ext cx="12192000" cy="341253"/>
          </a:xfrm>
          <a:prstGeom prst="rect">
            <a:avLst/>
          </a:prstGeom>
          <a:solidFill>
            <a:srgbClr val="095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31D6AED-7984-6A4F-9B6F-259440AD6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850" y="3032298"/>
            <a:ext cx="6972300" cy="58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400" b="1" dirty="0">
                <a:solidFill>
                  <a:schemeClr val="bg1"/>
                </a:solidFill>
                <a:latin typeface="Montserrat Medium" pitchFamily="2" charset="0"/>
              </a:rPr>
              <a:t>2019 Spring Outlook &amp; Strategies Conference</a:t>
            </a:r>
            <a:endParaRPr lang="en-US" alt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9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9EDBE9-5095-194D-998B-D65DD513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07" y="854075"/>
            <a:ext cx="10277586" cy="60039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6600" b="1" dirty="0">
                <a:latin typeface="Montserrat SemiBold" pitchFamily="2" charset="0"/>
              </a:rPr>
              <a:t>CARTON COMP</a:t>
            </a:r>
          </a:p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Montserrat SemiBold" pitchFamily="2" charset="0"/>
              </a:rPr>
              <a:t>WHY IT’S IMPORTANT</a:t>
            </a:r>
            <a:endParaRPr lang="en-US" altLang="en-US" sz="3400" b="1" dirty="0">
              <a:latin typeface="Helvetica Neue" panose="02000503000000020004" pitchFamily="2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3400" b="1" dirty="0">
                <a:latin typeface="Helvetica Neue" panose="02000503000000020004" pitchFamily="2" charset="0"/>
              </a:rPr>
              <a:t> </a:t>
            </a:r>
            <a:r>
              <a:rPr lang="en-US" altLang="en-US" sz="2600" b="1" dirty="0">
                <a:latin typeface="Montserrat SemiBold" pitchFamily="2" charset="0"/>
              </a:rPr>
              <a:t>Showcases industry leading innovation, creativity, and technical skill</a:t>
            </a:r>
          </a:p>
          <a:p>
            <a:pPr>
              <a:lnSpc>
                <a:spcPct val="200000"/>
              </a:lnSpc>
            </a:pPr>
            <a:r>
              <a:rPr lang="en-US" altLang="en-US" sz="2600" b="1" dirty="0">
                <a:latin typeface="Montserrat SemiBold" pitchFamily="2" charset="0"/>
              </a:rPr>
              <a:t> Entering our 76</a:t>
            </a:r>
            <a:r>
              <a:rPr lang="en-US" altLang="en-US" sz="2600" b="1" baseline="30000" dirty="0">
                <a:latin typeface="Montserrat SemiBold" pitchFamily="2" charset="0"/>
              </a:rPr>
              <a:t>th</a:t>
            </a:r>
            <a:r>
              <a:rPr lang="en-US" altLang="en-US" sz="2600" b="1" dirty="0">
                <a:latin typeface="Montserrat SemiBold" pitchFamily="2" charset="0"/>
              </a:rPr>
              <a:t> year- industry benchmark for packaging design</a:t>
            </a:r>
          </a:p>
          <a:p>
            <a:pPr>
              <a:lnSpc>
                <a:spcPct val="200000"/>
              </a:lnSpc>
            </a:pPr>
            <a:r>
              <a:rPr lang="en-US" altLang="en-US" sz="2600" b="1" dirty="0">
                <a:latin typeface="Montserrat SemiBold" pitchFamily="2" charset="0"/>
              </a:rPr>
              <a:t> Recognition throughout the 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5" y="5515694"/>
            <a:ext cx="2945821" cy="10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3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9200-8ADA-3849-B51B-534479C6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3A4297-625E-8443-B989-7898475FA7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5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8605805-1EAC-7242-8082-C7ABA34A41DD}"/>
              </a:ext>
            </a:extLst>
          </p:cNvPr>
          <p:cNvSpPr txBox="1">
            <a:spLocks/>
          </p:cNvSpPr>
          <p:nvPr/>
        </p:nvSpPr>
        <p:spPr>
          <a:xfrm>
            <a:off x="538712" y="730250"/>
            <a:ext cx="11114576" cy="649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"/>
              </a:rPr>
              <a:t>NEW LOGO</a:t>
            </a:r>
          </a:p>
          <a:p>
            <a:pPr marL="0" indent="0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4800" b="1" dirty="0">
              <a:solidFill>
                <a:schemeClr val="bg1"/>
              </a:solidFill>
              <a:latin typeface=""/>
            </a:endParaRPr>
          </a:p>
          <a:p>
            <a:pPr marL="0" indent="0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4800" b="1" dirty="0">
              <a:solidFill>
                <a:schemeClr val="bg1"/>
              </a:solidFill>
              <a:latin typeface=""/>
            </a:endParaRPr>
          </a:p>
          <a:p>
            <a:pPr marL="0" indent="0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4800" b="1" dirty="0">
              <a:solidFill>
                <a:schemeClr val="bg1"/>
              </a:solidFill>
              <a:latin typeface=""/>
            </a:endParaRPr>
          </a:p>
          <a:p>
            <a:pPr marL="0" indent="0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4800" b="1" dirty="0">
              <a:solidFill>
                <a:schemeClr val="bg1"/>
              </a:solidFill>
              <a:latin typeface=""/>
            </a:endParaRPr>
          </a:p>
          <a:p>
            <a:pPr marL="0" indent="0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4800" b="1" dirty="0">
              <a:solidFill>
                <a:schemeClr val="bg1"/>
              </a:solidFill>
              <a:latin typeface=""/>
            </a:endParaRPr>
          </a:p>
          <a:p>
            <a:pPr marL="0" indent="0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3400" b="1" dirty="0">
              <a:solidFill>
                <a:schemeClr val="bg1"/>
              </a:solidFill>
              <a:latin typeface=""/>
            </a:endParaRPr>
          </a:p>
          <a:p>
            <a:pPr algn="ctr">
              <a:lnSpc>
                <a:spcPct val="100000"/>
              </a:lnSpc>
            </a:pPr>
            <a:r>
              <a:rPr lang="en-US" altLang="en-US" sz="3400" b="1" dirty="0">
                <a:solidFill>
                  <a:schemeClr val="bg1"/>
                </a:solidFill>
                <a:latin typeface=""/>
              </a:rPr>
              <a:t> </a:t>
            </a:r>
            <a:r>
              <a:rPr lang="en-US" altLang="en-US" sz="2600" b="1" dirty="0">
                <a:solidFill>
                  <a:schemeClr val="bg1"/>
                </a:solidFill>
                <a:latin typeface=""/>
              </a:rPr>
              <a:t>Simple, Modern Design</a:t>
            </a:r>
          </a:p>
          <a:p>
            <a:pPr algn="ctr">
              <a:lnSpc>
                <a:spcPct val="100000"/>
              </a:lnSpc>
            </a:pPr>
            <a:r>
              <a:rPr lang="en-US" altLang="en-US" sz="2600" b="1" dirty="0">
                <a:solidFill>
                  <a:schemeClr val="bg1"/>
                </a:solidFill>
                <a:latin typeface=""/>
              </a:rPr>
              <a:t> Open edge showcases limitless creativity of our industry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B183B3-DEFE-4244-91E7-FBD872B1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27" y="2117145"/>
            <a:ext cx="5300546" cy="22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0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9EDBE9-5095-194D-998B-D65DD513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06" y="427037"/>
            <a:ext cx="10929983" cy="60039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"/>
              </a:rPr>
              <a:t>RE-DESIGNED WEBSITE</a:t>
            </a:r>
          </a:p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3400" b="1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Clean, fresh, contemporary, and conversational 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Sense of authority and approachable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Sections lead into one another, driving engagement 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Simple navigation to quickly find what you are looking for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5" y="5515694"/>
            <a:ext cx="2945821" cy="10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442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67439"/>
            <a:ext cx="7069281" cy="2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AA1744-E11A-0C4B-AE80-D06D0C46BDCE}"/>
              </a:ext>
            </a:extLst>
          </p:cNvPr>
          <p:cNvSpPr/>
          <p:nvPr/>
        </p:nvSpPr>
        <p:spPr>
          <a:xfrm>
            <a:off x="4285785" y="4652361"/>
            <a:ext cx="3962400" cy="838200"/>
          </a:xfrm>
          <a:prstGeom prst="roundRect">
            <a:avLst/>
          </a:prstGeom>
          <a:solidFill>
            <a:srgbClr val="085D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B752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5B7E45-4DEC-8A40-8ACE-AA7714EF3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785" y="4652361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4000" u="sng" dirty="0">
                <a:solidFill>
                  <a:schemeClr val="bg1"/>
                </a:solidFill>
                <a:latin typeface="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paperbox.org</a:t>
            </a:r>
            <a:endParaRPr lang="en-US" altLang="en-US" sz="4000" u="sng" dirty="0">
              <a:solidFill>
                <a:schemeClr val="bg1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0682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9EDBE9-5095-194D-998B-D65DD513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06" y="427037"/>
            <a:ext cx="10929983" cy="60039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"/>
              </a:rPr>
              <a:t>LOOKING AHEAD</a:t>
            </a:r>
          </a:p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endParaRPr lang="en-US" altLang="en-US" sz="3400" b="1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We </a:t>
            </a:r>
            <a:r>
              <a:rPr lang="en-US" i="1" dirty="0">
                <a:latin typeface=""/>
              </a:rPr>
              <a:t>are</a:t>
            </a:r>
            <a:r>
              <a:rPr lang="en-US" dirty="0">
                <a:latin typeface=""/>
              </a:rPr>
              <a:t> the Voice of the Industry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TICCIT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Carton Comp</a:t>
            </a:r>
          </a:p>
          <a:p>
            <a:pPr marL="0" indent="0">
              <a:buNone/>
            </a:pPr>
            <a:endParaRPr lang="en-US" dirty="0"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"/>
              </a:rPr>
              <a:t>Look for new website in May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5" y="5515694"/>
            <a:ext cx="2945821" cy="10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8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9EDBE9-5095-194D-998B-D65DD513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439" y="427037"/>
            <a:ext cx="9144000" cy="6003925"/>
          </a:xfrm>
        </p:spPr>
        <p:txBody>
          <a:bodyPr/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Montserrat SemiBold" pitchFamily="2" charset="0"/>
              </a:rPr>
              <a:t>MARKETING UPDATES</a:t>
            </a:r>
          </a:p>
          <a:p>
            <a:pPr>
              <a:lnSpc>
                <a:spcPct val="80000"/>
              </a:lnSpc>
            </a:pPr>
            <a:endParaRPr lang="en-US" altLang="en-US" sz="3400" b="1" dirty="0">
              <a:latin typeface="Helvetica Neue" panose="02000503000000020004" pitchFamily="2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3400" b="1" dirty="0">
                <a:latin typeface="Helvetica Neue" panose="02000503000000020004" pitchFamily="2" charset="0"/>
              </a:rPr>
              <a:t> </a:t>
            </a:r>
            <a:r>
              <a:rPr lang="en-US" altLang="en-US" sz="3600" b="1" dirty="0">
                <a:latin typeface="Montserrat SemiBold" pitchFamily="2" charset="0"/>
              </a:rPr>
              <a:t>Building a Foundation</a:t>
            </a:r>
          </a:p>
          <a:p>
            <a:pPr>
              <a:lnSpc>
                <a:spcPct val="200000"/>
              </a:lnSpc>
            </a:pPr>
            <a:r>
              <a:rPr lang="en-US" altLang="en-US" sz="3600" b="1" dirty="0">
                <a:latin typeface="Montserrat SemiBold" pitchFamily="2" charset="0"/>
              </a:rPr>
              <a:t> What’s New</a:t>
            </a:r>
          </a:p>
          <a:p>
            <a:pPr>
              <a:lnSpc>
                <a:spcPct val="200000"/>
              </a:lnSpc>
            </a:pPr>
            <a:r>
              <a:rPr lang="en-US" altLang="en-US" sz="3600" b="1" dirty="0">
                <a:latin typeface="Montserrat SemiBold" pitchFamily="2" charset="0"/>
              </a:rPr>
              <a:t>Looking Ahead</a:t>
            </a:r>
            <a:endParaRPr lang="en-US" altLang="en-US" sz="3400" b="1" dirty="0">
              <a:latin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5" y="5515694"/>
            <a:ext cx="2945821" cy="10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32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9EDBE9-5095-194D-998B-D65DD513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49" y="427037"/>
            <a:ext cx="9144000" cy="6003925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Montserrat SemiBold" pitchFamily="2" charset="0"/>
              </a:rPr>
              <a:t>BUILDING A FOUNDATION</a:t>
            </a:r>
          </a:p>
          <a:p>
            <a:pPr>
              <a:lnSpc>
                <a:spcPct val="80000"/>
              </a:lnSpc>
            </a:pPr>
            <a:endParaRPr lang="en-US" altLang="en-US" sz="3400" b="1" dirty="0">
              <a:latin typeface="Helvetica Neue" panose="02000503000000020004" pitchFamily="2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b="1" dirty="0">
                <a:latin typeface="Montserrat Black"/>
              </a:rPr>
              <a:t>Fall Meeting Phoenix</a:t>
            </a:r>
          </a:p>
          <a:p>
            <a:pPr marL="342900" indent="-342900">
              <a:buFont typeface="Arial" charset="0"/>
              <a:buChar char="•"/>
            </a:pPr>
            <a:endParaRPr lang="en-US" sz="3600" b="1" dirty="0">
              <a:latin typeface="Montserrat Black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b="1" dirty="0">
                <a:latin typeface="Montserrat Black"/>
              </a:rPr>
              <a:t>Evaluated our Vision Statement </a:t>
            </a:r>
          </a:p>
          <a:p>
            <a:pPr marL="342900" indent="-342900">
              <a:buFont typeface="Arial" charset="0"/>
              <a:buChar char="•"/>
            </a:pPr>
            <a:endParaRPr lang="en-US" sz="3600" b="1" dirty="0">
              <a:latin typeface="Montserrat Black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b="1" dirty="0">
                <a:latin typeface="Montserrat Black"/>
              </a:rPr>
              <a:t>Established Objectives</a:t>
            </a:r>
          </a:p>
          <a:p>
            <a:pPr marL="342900" indent="-342900">
              <a:buFont typeface="Arial" charset="0"/>
              <a:buChar char="•"/>
            </a:pPr>
            <a:endParaRPr lang="en-US" sz="3600" b="1" dirty="0">
              <a:latin typeface="Montserrat Black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b="1" dirty="0">
                <a:latin typeface="Montserrat Black"/>
              </a:rPr>
              <a:t>Developed (4) Strategic Areas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b="1" dirty="0">
                <a:latin typeface="Montserrat Black"/>
              </a:rPr>
              <a:t>Industry content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b="1" dirty="0">
                <a:latin typeface="Montserrat Black"/>
              </a:rPr>
              <a:t>Elevate existing programs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b="1" dirty="0">
                <a:latin typeface="Montserrat Black"/>
              </a:rPr>
              <a:t>Marketing communications </a:t>
            </a:r>
          </a:p>
          <a:p>
            <a:pPr marL="1255713" lvl="2" indent="-342900">
              <a:buFont typeface="Arial" charset="0"/>
              <a:buChar char="•"/>
            </a:pPr>
            <a:r>
              <a:rPr lang="en-US" sz="1800" b="1" dirty="0">
                <a:latin typeface="Montserrat Black"/>
              </a:rPr>
              <a:t>Engage target audiences </a:t>
            </a:r>
          </a:p>
          <a:p>
            <a:pPr>
              <a:lnSpc>
                <a:spcPct val="200000"/>
              </a:lnSpc>
            </a:pPr>
            <a:endParaRPr lang="en-US" altLang="en-US" sz="3400" b="1" dirty="0">
              <a:latin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5" y="5515694"/>
            <a:ext cx="2945821" cy="10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B8336C1-0A9D-4649-8A4C-D41CCE0FB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9750" r="11718" b="13448"/>
          <a:stretch/>
        </p:blipFill>
        <p:spPr>
          <a:xfrm>
            <a:off x="6949760" y="1713022"/>
            <a:ext cx="5094195" cy="343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8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9EDBE9-5095-194D-998B-D65DD513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349" y="427037"/>
            <a:ext cx="9144000" cy="600392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Montserrat SemiBold" pitchFamily="2" charset="0"/>
              </a:rPr>
              <a:t>WHAT’S NEW</a:t>
            </a:r>
          </a:p>
          <a:p>
            <a:pPr>
              <a:lnSpc>
                <a:spcPct val="80000"/>
              </a:lnSpc>
            </a:pPr>
            <a:endParaRPr lang="en-US" altLang="en-US" sz="3400" b="1" dirty="0">
              <a:latin typeface="Helvetica Neue" panose="02000503000000020004" pitchFamily="2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3400" b="1" dirty="0">
                <a:latin typeface="Helvetica Neue" panose="02000503000000020004" pitchFamily="2" charset="0"/>
              </a:rPr>
              <a:t> </a:t>
            </a:r>
            <a:r>
              <a:rPr lang="en-US" altLang="en-US" sz="3600" b="1" dirty="0">
                <a:latin typeface="Montserrat SemiBold" pitchFamily="2" charset="0"/>
              </a:rPr>
              <a:t>TICCIT</a:t>
            </a:r>
          </a:p>
          <a:p>
            <a:pPr>
              <a:lnSpc>
                <a:spcPct val="200000"/>
              </a:lnSpc>
            </a:pPr>
            <a:r>
              <a:rPr lang="en-US" altLang="en-US" sz="3600" b="1" dirty="0">
                <a:latin typeface="Montserrat SemiBold" pitchFamily="2" charset="0"/>
              </a:rPr>
              <a:t> Carton Competition</a:t>
            </a:r>
          </a:p>
          <a:p>
            <a:pPr>
              <a:lnSpc>
                <a:spcPct val="200000"/>
              </a:lnSpc>
            </a:pPr>
            <a:r>
              <a:rPr lang="en-US" altLang="en-US" sz="3600" b="1" dirty="0">
                <a:latin typeface="Montserrat SemiBold" pitchFamily="2" charset="0"/>
              </a:rPr>
              <a:t> New Logo</a:t>
            </a:r>
          </a:p>
          <a:p>
            <a:pPr>
              <a:lnSpc>
                <a:spcPct val="200000"/>
              </a:lnSpc>
            </a:pPr>
            <a:r>
              <a:rPr lang="en-US" altLang="en-US" sz="3600" b="1" dirty="0">
                <a:latin typeface="Montserrat SemiBold" pitchFamily="2" charset="0"/>
              </a:rPr>
              <a:t> Re-designed Website</a:t>
            </a:r>
            <a:endParaRPr lang="en-US" altLang="en-US" sz="3400" b="1" dirty="0">
              <a:latin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5" y="5515694"/>
            <a:ext cx="2945821" cy="10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58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EE1A4A19-93E3-6947-B3AA-DB0E8B858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6"/>
          <a:stretch/>
        </p:blipFill>
        <p:spPr bwMode="auto">
          <a:xfrm>
            <a:off x="34704" y="592285"/>
            <a:ext cx="6625157" cy="567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5BD412E-301C-DF40-BFBF-183742094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5" t="19750" r="9788" b="24000"/>
          <a:stretch/>
        </p:blipFill>
        <p:spPr>
          <a:xfrm>
            <a:off x="6277079" y="4124129"/>
            <a:ext cx="3054709" cy="2352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2CD36-5EF7-6F44-8DAE-7E1992AC37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7" t="22200" r="8819" b="26049"/>
          <a:stretch/>
        </p:blipFill>
        <p:spPr>
          <a:xfrm>
            <a:off x="6237363" y="381683"/>
            <a:ext cx="3988493" cy="2352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A6BD74-3AA3-134D-ACB3-4F2FCE4B62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9" t="23216" r="10575" b="20145"/>
          <a:stretch/>
        </p:blipFill>
        <p:spPr>
          <a:xfrm>
            <a:off x="8885770" y="2558541"/>
            <a:ext cx="3306230" cy="23931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09062-FD09-D74E-A7AB-80EEC68A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61" y="5811050"/>
            <a:ext cx="2122325" cy="76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16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D2E3D860-39FC-7B44-8739-18033C1A1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6"/>
          <a:stretch/>
        </p:blipFill>
        <p:spPr bwMode="auto">
          <a:xfrm>
            <a:off x="4342041" y="3675553"/>
            <a:ext cx="3507917" cy="300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9EDBE9-5095-194D-998B-D65DD513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339" y="427038"/>
            <a:ext cx="9144000" cy="60039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Montserrat SemiBold" pitchFamily="2" charset="0"/>
              </a:rPr>
              <a:t>WHY IT’S IMPORTANT</a:t>
            </a:r>
            <a:endParaRPr lang="en-US" altLang="en-US" sz="3400" b="1" dirty="0">
              <a:latin typeface="Helvetica Neue" panose="02000503000000020004" pitchFamily="2" charset="0"/>
            </a:endParaRPr>
          </a:p>
          <a:p>
            <a:pPr>
              <a:lnSpc>
                <a:spcPct val="200000"/>
              </a:lnSpc>
            </a:pPr>
            <a:r>
              <a:rPr lang="en-US" altLang="en-US" sz="3400" b="1" dirty="0">
                <a:latin typeface="Helvetica Neue" panose="02000503000000020004" pitchFamily="2" charset="0"/>
              </a:rPr>
              <a:t> </a:t>
            </a:r>
            <a:r>
              <a:rPr lang="en-US" altLang="en-US" sz="3600" b="1" dirty="0">
                <a:latin typeface="Montserrat SemiBold" pitchFamily="2" charset="0"/>
              </a:rPr>
              <a:t>Community Outreach</a:t>
            </a:r>
          </a:p>
          <a:p>
            <a:pPr>
              <a:lnSpc>
                <a:spcPct val="200000"/>
              </a:lnSpc>
            </a:pPr>
            <a:r>
              <a:rPr lang="en-US" altLang="en-US" sz="3600" b="1" dirty="0">
                <a:latin typeface="Montserrat SemiBold" pitchFamily="2" charset="0"/>
              </a:rPr>
              <a:t> Telling the Story</a:t>
            </a:r>
          </a:p>
          <a:p>
            <a:pPr>
              <a:lnSpc>
                <a:spcPct val="200000"/>
              </a:lnSpc>
            </a:pPr>
            <a:r>
              <a:rPr lang="en-US" altLang="en-US" sz="3600" b="1" dirty="0">
                <a:latin typeface="Montserrat SemiBold" pitchFamily="2" charset="0"/>
              </a:rPr>
              <a:t> Next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5EA6B-5091-D44F-A40C-67900C40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5" y="5515694"/>
            <a:ext cx="2945821" cy="10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DD9F73D-E291-AA44-8D21-63A12488A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7" t="37000" r="11094" b="21250"/>
          <a:stretch/>
        </p:blipFill>
        <p:spPr>
          <a:xfrm>
            <a:off x="7484474" y="1629579"/>
            <a:ext cx="4317112" cy="3003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1A48CC-16C3-D94B-99C4-0FE55B348666}"/>
              </a:ext>
            </a:extLst>
          </p:cNvPr>
          <p:cNvSpPr txBox="1"/>
          <p:nvPr/>
        </p:nvSpPr>
        <p:spPr>
          <a:xfrm>
            <a:off x="7421291" y="897496"/>
            <a:ext cx="342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"/>
              </a:rPr>
              <a:t>Teaching kids about the environment and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48804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EE1A4A19-93E3-6947-B3AA-DB0E8B858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1"/>
          <a:stretch/>
        </p:blipFill>
        <p:spPr bwMode="auto">
          <a:xfrm>
            <a:off x="9342067" y="162380"/>
            <a:ext cx="2847274" cy="242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DD0493A-E6CF-684A-9655-6B128BDC57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755092"/>
              </p:ext>
            </p:extLst>
          </p:nvPr>
        </p:nvGraphicFramePr>
        <p:xfrm>
          <a:off x="606680" y="605908"/>
          <a:ext cx="8923101" cy="5205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E0F57B7-61E4-5744-9B4B-AE27B1EE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61" y="5811050"/>
            <a:ext cx="2122325" cy="76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1296CBAF-9153-6946-B1B8-2E5D5E68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37" y="427037"/>
            <a:ext cx="9144000" cy="60039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Montserrat SemiBold" pitchFamily="2" charset="0"/>
              </a:rPr>
              <a:t>RESULTS</a:t>
            </a:r>
            <a:endParaRPr lang="en-US" altLang="en-US" sz="3400" b="1" dirty="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3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5CC12BC0-72DF-804E-AB09-F058FEFA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58DC1CB2-93D1-EA4C-86D9-5E1C294B8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1pPr>
            <a:lvl2pPr marL="990575" indent="-38099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2pPr>
            <a:lvl3pPr marL="1523962" indent="-304792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3pPr>
            <a:lvl4pPr marL="2133547" indent="-304792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4pPr>
            <a:lvl5pPr marL="2743131" indent="-304792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9pPr>
          </a:lstStyle>
          <a:p>
            <a:fld id="{15A6D0BB-FAE8-224F-BBCF-841423D229BE}" type="slidenum">
              <a:rPr lang="en-US" altLang="en-US" smtClean="0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4036" name="Picture 6">
            <a:extLst>
              <a:ext uri="{FF2B5EF4-FFF2-40B4-BE49-F238E27FC236}">
                <a16:creationId xmlns:a16="http://schemas.microsoft.com/office/drawing/2014/main" id="{3D342EBC-6D1C-2D4A-A663-0C439B71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22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8A58E1-D0F8-3941-A7C3-8916DBB7835A}"/>
              </a:ext>
            </a:extLst>
          </p:cNvPr>
          <p:cNvSpPr/>
          <p:nvPr/>
        </p:nvSpPr>
        <p:spPr>
          <a:xfrm>
            <a:off x="5283200" y="0"/>
            <a:ext cx="6908800" cy="6858000"/>
          </a:xfrm>
          <a:prstGeom prst="rect">
            <a:avLst/>
          </a:prstGeom>
          <a:solidFill>
            <a:srgbClr val="095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4038" name="Title 1">
            <a:extLst>
              <a:ext uri="{FF2B5EF4-FFF2-40B4-BE49-F238E27FC236}">
                <a16:creationId xmlns:a16="http://schemas.microsoft.com/office/drawing/2014/main" id="{177182BA-F669-6840-8F66-2F2A48FB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301" y="121087"/>
            <a:ext cx="10515600" cy="3962400"/>
          </a:xfrm>
        </p:spPr>
        <p:txBody>
          <a:bodyPr/>
          <a:lstStyle/>
          <a:p>
            <a:pPr algn="r"/>
            <a:r>
              <a:rPr lang="en-US" altLang="en-US" sz="10666" b="1" dirty="0">
                <a:solidFill>
                  <a:schemeClr val="bg1"/>
                </a:solidFill>
                <a:latin typeface="Montserrat SemiBold" pitchFamily="2" charset="0"/>
              </a:rPr>
              <a:t>76</a:t>
            </a:r>
            <a:r>
              <a:rPr lang="en-US" altLang="en-US" sz="10666" b="1" baseline="30000" dirty="0">
                <a:solidFill>
                  <a:schemeClr val="bg1"/>
                </a:solidFill>
                <a:latin typeface="Montserrat SemiBold" pitchFamily="2" charset="0"/>
              </a:rPr>
              <a:t>th</a:t>
            </a:r>
            <a:r>
              <a:rPr lang="en-US" altLang="en-US" sz="10666" b="1" dirty="0">
                <a:solidFill>
                  <a:schemeClr val="bg1"/>
                </a:solidFill>
                <a:latin typeface="Montserrat SemiBold" pitchFamily="2" charset="0"/>
              </a:rPr>
              <a:t> </a:t>
            </a:r>
            <a:br>
              <a:rPr lang="en-US" altLang="en-US" sz="10666" b="1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en-US" altLang="en-US" sz="4267" b="1" dirty="0">
                <a:solidFill>
                  <a:schemeClr val="bg1"/>
                </a:solidFill>
                <a:latin typeface="Montserrat SemiBold" pitchFamily="2" charset="0"/>
              </a:rPr>
              <a:t>NORTH AMERICAN</a:t>
            </a:r>
            <a:br>
              <a:rPr lang="en-US" altLang="en-US" sz="4267" b="1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en-US" altLang="en-US" sz="4267" b="1" dirty="0">
                <a:solidFill>
                  <a:schemeClr val="bg1"/>
                </a:solidFill>
                <a:latin typeface="Montserrat SemiBold" pitchFamily="2" charset="0"/>
              </a:rPr>
              <a:t>PAPERBOARD PACKAGING </a:t>
            </a:r>
            <a:br>
              <a:rPr lang="en-US" altLang="en-US" sz="4267" b="1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en-US" altLang="en-US" sz="4267" b="1" dirty="0">
                <a:solidFill>
                  <a:schemeClr val="bg1"/>
                </a:solidFill>
                <a:latin typeface="Montserrat SemiBold" pitchFamily="2" charset="0"/>
              </a:rPr>
              <a:t>COMPETITION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B35207-9E2A-5346-AC39-9BB44CFD794B}"/>
              </a:ext>
            </a:extLst>
          </p:cNvPr>
          <p:cNvSpPr/>
          <p:nvPr/>
        </p:nvSpPr>
        <p:spPr>
          <a:xfrm>
            <a:off x="0" y="4749800"/>
            <a:ext cx="5283200" cy="210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44041" name="Picture 11">
            <a:extLst>
              <a:ext uri="{FF2B5EF4-FFF2-40B4-BE49-F238E27FC236}">
                <a16:creationId xmlns:a16="http://schemas.microsoft.com/office/drawing/2014/main" id="{D7718D4C-7F48-5148-B59C-640244C2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4912785"/>
            <a:ext cx="4965700" cy="17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Box 12">
            <a:extLst>
              <a:ext uri="{FF2B5EF4-FFF2-40B4-BE49-F238E27FC236}">
                <a16:creationId xmlns:a16="http://schemas.microsoft.com/office/drawing/2014/main" id="{64941AB2-5FA5-9340-B281-D03DE7785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950670"/>
            <a:ext cx="33464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chemeClr val="bg1"/>
                </a:solidFill>
                <a:latin typeface="Montserrat SemiBold" pitchFamily="2" charset="0"/>
              </a:rPr>
              <a:t>ENTRY SUBMISSION DEADLINE:</a:t>
            </a:r>
            <a:br>
              <a:rPr lang="en-US" altLang="en-US" sz="2800" b="1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en-US" altLang="en-US" sz="2800" b="1" dirty="0">
                <a:solidFill>
                  <a:schemeClr val="bg1"/>
                </a:solidFill>
                <a:latin typeface="Montserrat SemiBold" pitchFamily="2" charset="0"/>
              </a:rPr>
              <a:t>JUNE 1, 2019</a:t>
            </a:r>
          </a:p>
        </p:txBody>
      </p:sp>
    </p:spTree>
    <p:extLst>
      <p:ext uri="{BB962C8B-B14F-4D97-AF65-F5344CB8AC3E}">
        <p14:creationId xmlns:p14="http://schemas.microsoft.com/office/powerpoint/2010/main" val="99435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CE8F22-8214-CB49-BF54-D5962EAAF31D}"/>
              </a:ext>
            </a:extLst>
          </p:cNvPr>
          <p:cNvCxnSpPr>
            <a:cxnSpLocks/>
          </p:cNvCxnSpPr>
          <p:nvPr/>
        </p:nvCxnSpPr>
        <p:spPr>
          <a:xfrm>
            <a:off x="457200" y="0"/>
            <a:ext cx="0" cy="6858000"/>
          </a:xfrm>
          <a:prstGeom prst="line">
            <a:avLst/>
          </a:prstGeom>
          <a:ln w="920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549693-D33C-D44B-8DB1-CC65AC9029BB}"/>
              </a:ext>
            </a:extLst>
          </p:cNvPr>
          <p:cNvCxnSpPr>
            <a:cxnSpLocks/>
          </p:cNvCxnSpPr>
          <p:nvPr/>
        </p:nvCxnSpPr>
        <p:spPr>
          <a:xfrm>
            <a:off x="304800" y="0"/>
            <a:ext cx="0" cy="685800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F57B7-61E4-5744-9B4B-AE27B1EE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61" y="5811050"/>
            <a:ext cx="2122325" cy="76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1296CBAF-9153-6946-B1B8-2E5D5E68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37" y="427037"/>
            <a:ext cx="9144000" cy="60039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095EA7"/>
                </a:solidFill>
                <a:latin typeface="Montserrat SemiBold" pitchFamily="2" charset="0"/>
              </a:rPr>
              <a:t>RESULTS</a:t>
            </a:r>
            <a:endParaRPr lang="en-US" altLang="en-US" sz="3400" b="1" dirty="0">
              <a:latin typeface="Helvetica Neue" panose="02000503000000020004" pitchFamily="2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D25FE53-56A6-084A-A0DA-45F8B1862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464812"/>
              </p:ext>
            </p:extLst>
          </p:nvPr>
        </p:nvGraphicFramePr>
        <p:xfrm>
          <a:off x="944137" y="553844"/>
          <a:ext cx="9143994" cy="5333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327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209</Words>
  <Application>Microsoft Macintosh PowerPoint</Application>
  <PresentationFormat>Widescreen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Montserrat</vt:lpstr>
      <vt:lpstr>Montserrat Black</vt:lpstr>
      <vt:lpstr>Montserrat Medium</vt:lpstr>
      <vt:lpstr>Montserrat SemiBold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76th  NORTH AMERICAN PAPERBOARD PACKAGING  COMPETITION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Leonczyk</dc:creator>
  <cp:lastModifiedBy>Emily Leonczyk</cp:lastModifiedBy>
  <cp:revision>9</cp:revision>
  <dcterms:created xsi:type="dcterms:W3CDTF">2019-04-02T19:00:09Z</dcterms:created>
  <dcterms:modified xsi:type="dcterms:W3CDTF">2019-04-03T11:54:48Z</dcterms:modified>
</cp:coreProperties>
</file>