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1" r:id="rId5"/>
    <p:sldId id="263" r:id="rId6"/>
    <p:sldId id="270" r:id="rId7"/>
    <p:sldId id="264" r:id="rId8"/>
    <p:sldId id="265" r:id="rId9"/>
    <p:sldId id="266" r:id="rId10"/>
    <p:sldId id="271" r:id="rId11"/>
    <p:sldId id="267" r:id="rId12"/>
    <p:sldId id="273" r:id="rId13"/>
    <p:sldId id="275" r:id="rId14"/>
    <p:sldId id="276" r:id="rId15"/>
    <p:sldId id="269" r:id="rId16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3014"/>
    <a:srgbClr val="095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65" autoAdjust="0"/>
    <p:restoredTop sz="82857" autoAdjust="0"/>
  </p:normalViewPr>
  <p:slideViewPr>
    <p:cSldViewPr snapToObjects="1">
      <p:cViewPr varScale="1">
        <p:scale>
          <a:sx n="79" d="100"/>
          <a:sy n="79" d="100"/>
        </p:scale>
        <p:origin x="1500" y="5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1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E547D-3C1A-4424-86B8-78DD77D0F6D2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BCC1E-CBC6-4C6C-88F8-4707313657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897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791778-8D24-4789-92E8-F299B68B4CB5}" type="datetime1">
              <a:rPr lang="en-US"/>
              <a:pPr/>
              <a:t>4/3/2019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BB24C0-3202-4934-8648-0E46F714F1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63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8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37226B-C985-470E-93B9-731447853B53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24C0-3202-4934-8648-0E46F714F1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36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24C0-3202-4934-8648-0E46F714F1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43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24C0-3202-4934-8648-0E46F714F1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79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B24C0-3202-4934-8648-0E46F714F1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5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457200"/>
            <a:ext cx="5404104" cy="2462022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tIns="182880" bIns="18288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0" i="0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Montserrat Medium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143250"/>
            <a:ext cx="5029200" cy="1085850"/>
          </a:xfrm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0" i="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Montserrat Medium" pitchFamily="2" charset="77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4DDA4-1BA4-2649-A994-8304CB21A2DE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9CEB6-6B5E-4D1B-8CDA-346EC0E9B8ED}" type="slidenum">
              <a:rPr lang="en-US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1" y="595032"/>
            <a:ext cx="3807293" cy="726142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anchor="b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0" i="0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Montserrat Medium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1" y="1311088"/>
            <a:ext cx="3807293" cy="2689412"/>
          </a:xfrm>
          <a:effectLst/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 i="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Montserrat Medium" pitchFamily="2" charset="77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503635"/>
            <a:ext cx="3810000" cy="3449801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b="0" i="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Montserrat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09618CC-A63B-2D48-A7E7-FCE542570B5F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D95DFA-426B-4418-AC5B-11BEF826C54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322730"/>
            <a:ext cx="5484813" cy="857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310880"/>
            <a:ext cx="7823200" cy="323730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2A874-85D9-6A4E-B6CE-59D99BF20657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69810-84B8-4B81-807F-91F50A2BB1F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292474"/>
            <a:ext cx="1524000" cy="4302149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83394"/>
            <a:ext cx="6399213" cy="4064795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A5E22-F7E1-0A46-AA77-CF18523603CD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D6C77-92BA-49A9-B827-C213EDC9060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22D4DA-D2D5-C645-9238-AC2A3BAFF156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DF0A3-CD5E-4EE5-81D9-034AC66E2D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8" y="473868"/>
            <a:ext cx="5407025" cy="2461022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tlCol="0"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3371850"/>
            <a:ext cx="7827264" cy="914400"/>
          </a:xfrm>
        </p:spPr>
        <p:txBody>
          <a:bodyPr anchor="b"/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4286250"/>
            <a:ext cx="7827264" cy="37575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4666060"/>
            <a:ext cx="2133600" cy="225028"/>
          </a:xfrm>
        </p:spPr>
        <p:txBody>
          <a:bodyPr/>
          <a:lstStyle>
            <a:lvl1pPr>
              <a:defRPr/>
            </a:lvl1pPr>
          </a:lstStyle>
          <a:p>
            <a:fld id="{C4C9F5EF-73B1-8048-908E-7BEB9C7B0905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658916"/>
            <a:ext cx="2895600" cy="22621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658916"/>
            <a:ext cx="2133600" cy="226219"/>
          </a:xfrm>
        </p:spPr>
        <p:txBody>
          <a:bodyPr/>
          <a:lstStyle>
            <a:lvl1pPr>
              <a:defRPr/>
            </a:lvl1pPr>
          </a:lstStyle>
          <a:p>
            <a:fld id="{D74F2E1F-BA26-40FE-837F-2334D4BD4F5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1818715"/>
            <a:ext cx="7823200" cy="1106091"/>
          </a:xfrm>
        </p:spPr>
        <p:txBody>
          <a:bodyPr anchor="b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2934891"/>
            <a:ext cx="7823200" cy="416021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0" i="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Montserrat Medium" pitchFamily="2" charset="77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CF8501-3B88-8A41-862D-E7A82BC6A1E8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633D0-F691-47F7-887A-A78EB9C964A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10878"/>
            <a:ext cx="3563470" cy="3237590"/>
          </a:xfrm>
        </p:spPr>
        <p:txBody>
          <a:bodyPr/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310878"/>
            <a:ext cx="3565526" cy="3237590"/>
          </a:xfrm>
        </p:spPr>
        <p:txBody>
          <a:bodyPr/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C2146-31A1-B54C-8C60-FE2514A5C7FC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6D6F0-4DC0-47DC-927B-FEDAA1F364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136276"/>
            <a:ext cx="3566160" cy="47982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1703785"/>
            <a:ext cx="3566160" cy="28446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136276"/>
            <a:ext cx="3566160" cy="47982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1703785"/>
            <a:ext cx="3566160" cy="28446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6C594D-B6CF-B840-9D1F-682C592F4D29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8C1B5-587C-4B98-833A-2D90E7FCDF1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CD25D-4125-FB4C-B993-4317F5A13A3A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CF83B-C6A2-4177-BB4C-9F20E9486E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A6384D-639A-494E-BC6C-01E04462C4DD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3078A-733B-419F-B5EB-D1303363B6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595032"/>
            <a:ext cx="3794760" cy="726142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94180"/>
            <a:ext cx="3794760" cy="4054289"/>
          </a:xfrm>
        </p:spPr>
        <p:txBody>
          <a:bodyPr/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311088"/>
            <a:ext cx="3794760" cy="2860862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587F6-E566-794C-B75D-91BF76FA938C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0E21-8F4F-4D52-A10E-965FDB8790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171450"/>
            <a:ext cx="7313613" cy="947738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310879"/>
            <a:ext cx="7313613" cy="3227784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69632"/>
            <a:ext cx="2133600" cy="2083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0" i="0">
                <a:solidFill>
                  <a:srgbClr val="7F7F7F"/>
                </a:solidFill>
                <a:latin typeface="Montserrat Medium" pitchFamily="2" charset="77"/>
              </a:defRPr>
            </a:lvl1pPr>
          </a:lstStyle>
          <a:p>
            <a:fld id="{1E87CABE-7005-F04B-9472-FB113F83AE8F}" type="datetime1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69632"/>
            <a:ext cx="2895600" cy="2083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0" i="0">
                <a:solidFill>
                  <a:srgbClr val="7F7F7F"/>
                </a:solidFill>
                <a:latin typeface="Montserrat Medium" pitchFamily="2" charset="77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669632"/>
            <a:ext cx="2133600" cy="2083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7F7F7F"/>
                </a:solidFill>
                <a:latin typeface="Montserrat Medium" pitchFamily="2" charset="77"/>
              </a:defRPr>
            </a:lvl1pPr>
          </a:lstStyle>
          <a:p>
            <a:fld id="{226BC19F-B26E-490A-9DBB-DA76D22629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27" r:id="rId2"/>
    <p:sldLayoutId id="2147484138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</p:sldLayoutIdLst>
  <p:hf hdr="0" ftr="0" dt="0"/>
  <p:txStyles>
    <p:titleStyle>
      <a:lvl1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0" i="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Montserrat Medium" pitchFamily="2" charset="77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SzPct val="80000"/>
        <a:buFont typeface="Wingdings" pitchFamily="2" charset="2"/>
        <a:buChar char="l"/>
        <a:defRPr sz="2400" b="0" i="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Montserrat Medium" pitchFamily="2" charset="77"/>
          <a:ea typeface="ＭＳ Ｐゴシック" pitchFamily="-106" charset="-128"/>
          <a:cs typeface="ＭＳ Ｐゴシック" pitchFamily="-106" charset="-128"/>
        </a:defRPr>
      </a:lvl1pPr>
      <a:lvl2pPr marL="685800" indent="-3365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200" b="0" i="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Montserrat Medium" pitchFamily="2" charset="77"/>
          <a:ea typeface="ＭＳ Ｐゴシック" pitchFamily="-106" charset="-128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 b="0" i="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Montserrat Medium" pitchFamily="2" charset="77"/>
          <a:ea typeface="ＭＳ Ｐゴシック" pitchFamily="34" charset="-128"/>
          <a:cs typeface="Geneva" charset="-128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b="0" i="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Montserrat Medium" pitchFamily="2" charset="77"/>
          <a:ea typeface="ＭＳ Ｐゴシック" pitchFamily="34" charset="-128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b="0" i="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Montserrat Medium" pitchFamily="2" charset="77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B9D5F0-DAA6-9349-960A-7C37A1C17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" y="1820890"/>
            <a:ext cx="9144000" cy="134433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38325"/>
            <a:ext cx="9144000" cy="1314450"/>
          </a:xfrm>
        </p:spPr>
        <p:txBody>
          <a:bodyPr rtlCol="0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2018 SAFETY BOXSCORE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AWARD WINNERS</a:t>
            </a:r>
            <a:endParaRPr lang="en-US" sz="3200" b="0" dirty="0">
              <a:latin typeface="Calibri" pitchFamily="-107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200" b="0" dirty="0">
              <a:latin typeface="Calibri" pitchFamily="-107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200" b="0" dirty="0">
              <a:latin typeface="Calibri" pitchFamily="-107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dirty="0">
              <a:latin typeface="Calibri" pitchFamily="-107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i="1" dirty="0">
              <a:latin typeface="Calibri" pitchFamily="-107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i="1" dirty="0">
              <a:latin typeface="Calibri" pitchFamily="-107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8" y="2952750"/>
            <a:ext cx="3931023" cy="3037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234E2-CA18-F742-9871-3D4B2BF19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03203"/>
            <a:ext cx="1612900" cy="1117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3FF53E-8EC8-1D43-B608-B26DC63CDAC2}"/>
              </a:ext>
            </a:extLst>
          </p:cNvPr>
          <p:cNvSpPr/>
          <p:nvPr/>
        </p:nvSpPr>
        <p:spPr>
          <a:xfrm>
            <a:off x="3048" y="3380016"/>
            <a:ext cx="9144000" cy="421758"/>
          </a:xfrm>
          <a:prstGeom prst="rect">
            <a:avLst/>
          </a:prstGeom>
          <a:solidFill>
            <a:srgbClr val="5530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887FA7-3739-4047-9E8E-5A7598D96E2B}"/>
              </a:ext>
            </a:extLst>
          </p:cNvPr>
          <p:cNvSpPr txBox="1"/>
          <p:nvPr/>
        </p:nvSpPr>
        <p:spPr>
          <a:xfrm>
            <a:off x="2739135" y="339084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THURSDAY, APRIL 4, 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29725F-30B6-D046-8F73-AF96DA47E461}"/>
              </a:ext>
            </a:extLst>
          </p:cNvPr>
          <p:cNvSpPr/>
          <p:nvPr/>
        </p:nvSpPr>
        <p:spPr>
          <a:xfrm>
            <a:off x="0" y="1809750"/>
            <a:ext cx="9144000" cy="45719"/>
          </a:xfrm>
          <a:prstGeom prst="rect">
            <a:avLst/>
          </a:prstGeom>
          <a:solidFill>
            <a:srgbClr val="5530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6DADC6-F9E1-2E4D-952D-3C4DFDA20A59}"/>
              </a:ext>
            </a:extLst>
          </p:cNvPr>
          <p:cNvSpPr/>
          <p:nvPr/>
        </p:nvSpPr>
        <p:spPr>
          <a:xfrm>
            <a:off x="0" y="3142364"/>
            <a:ext cx="9144000" cy="45719"/>
          </a:xfrm>
          <a:prstGeom prst="rect">
            <a:avLst/>
          </a:prstGeom>
          <a:solidFill>
            <a:srgbClr val="5530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FE1430-32F0-1446-B268-92EBD9627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448800" cy="306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5360"/>
            <a:ext cx="8762999" cy="9477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500k LOST-TIME HOURS </a:t>
            </a:r>
            <a:b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</a:br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MILESTONE AWARD WINNERS</a:t>
            </a:r>
            <a:endParaRPr lang="en-US" sz="36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43018"/>
            <a:ext cx="4495799" cy="3227784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tx1"/>
                </a:solidFill>
              </a:rPr>
              <a:t>Hub Folding Box Company, Inc. </a:t>
            </a:r>
          </a:p>
          <a:p>
            <a:r>
              <a:rPr lang="en-US" sz="1900" dirty="0" err="1">
                <a:solidFill>
                  <a:schemeClr val="tx1"/>
                </a:solidFill>
              </a:rPr>
              <a:t>JohnsByrne</a:t>
            </a:r>
            <a:r>
              <a:rPr lang="en-US" sz="1900" dirty="0">
                <a:solidFill>
                  <a:schemeClr val="tx1"/>
                </a:solidFill>
              </a:rPr>
              <a:t> Co.</a:t>
            </a:r>
          </a:p>
          <a:p>
            <a:r>
              <a:rPr lang="en-US" sz="1900" dirty="0" err="1">
                <a:solidFill>
                  <a:schemeClr val="tx1"/>
                </a:solidFill>
              </a:rPr>
              <a:t>PaperWorks</a:t>
            </a:r>
            <a:r>
              <a:rPr lang="en-US" sz="1900" dirty="0">
                <a:solidFill>
                  <a:schemeClr val="tx1"/>
                </a:solidFill>
              </a:rPr>
              <a:t> Industries, Inc. </a:t>
            </a:r>
          </a:p>
          <a:p>
            <a:r>
              <a:rPr lang="en-US" sz="1900" dirty="0">
                <a:solidFill>
                  <a:schemeClr val="tx1"/>
                </a:solidFill>
              </a:rPr>
              <a:t>Southern Champion Tray, LP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05399" y="1643018"/>
            <a:ext cx="4495799" cy="3227784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6858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ＭＳ Ｐゴシック" pitchFamily="-106" charset="-128"/>
                <a:cs typeface="+mn-cs"/>
              </a:defRPr>
            </a:lvl2pPr>
            <a:lvl3pPr marL="10350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ＭＳ Ｐゴシック" pitchFamily="34" charset="-128"/>
                <a:cs typeface="Geneva" charset="-128"/>
              </a:defRPr>
            </a:lvl3pPr>
            <a:lvl4pPr marL="13716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ＭＳ Ｐゴシック" pitchFamily="34" charset="-128"/>
                <a:cs typeface="+mn-cs"/>
              </a:defRPr>
            </a:lvl4pPr>
            <a:lvl5pPr marL="17208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1800" dirty="0">
                <a:solidFill>
                  <a:schemeClr val="tx1"/>
                </a:solidFill>
              </a:rPr>
              <a:t>Trojan </a:t>
            </a:r>
            <a:r>
              <a:rPr lang="en-US" sz="1800" dirty="0" err="1">
                <a:solidFill>
                  <a:schemeClr val="tx1"/>
                </a:solidFill>
              </a:rPr>
              <a:t>Litho</a:t>
            </a:r>
            <a:r>
              <a:rPr lang="en-US" sz="1800" dirty="0">
                <a:solidFill>
                  <a:schemeClr val="tx1"/>
                </a:solidFill>
              </a:rPr>
              <a:t> Corp.</a:t>
            </a:r>
          </a:p>
          <a:p>
            <a:pPr defTabSz="914400"/>
            <a:r>
              <a:rPr lang="en-US" sz="1800" dirty="0">
                <a:solidFill>
                  <a:schemeClr val="tx1"/>
                </a:solidFill>
                <a:latin typeface="Montserrat Medium" pitchFamily="2" charset="77"/>
              </a:rPr>
              <a:t>The Standard Group</a:t>
            </a:r>
          </a:p>
          <a:p>
            <a:pPr defTabSz="914400"/>
            <a:r>
              <a:rPr lang="en-US" sz="1800" dirty="0" err="1">
                <a:solidFill>
                  <a:schemeClr val="tx1"/>
                </a:solidFill>
                <a:latin typeface="Montserrat Medium" pitchFamily="2" charset="77"/>
              </a:rPr>
              <a:t>WestRock</a:t>
            </a:r>
            <a:endParaRPr lang="en-US" sz="1800" dirty="0">
              <a:solidFill>
                <a:schemeClr val="tx1"/>
              </a:solidFill>
              <a:latin typeface="Montserrat Medium" pitchFamily="2" charset="77"/>
            </a:endParaRPr>
          </a:p>
          <a:p>
            <a:pPr defTabSz="914400"/>
            <a:endParaRPr lang="en-US" dirty="0">
              <a:latin typeface="Montserrat Medium" pitchFamily="2" charset="77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B462716-86CA-484F-B451-84A3F8746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479557"/>
            <a:ext cx="1524000" cy="5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15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AEE552-6C4B-2141-BD02-29F3C978F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448800" cy="306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399689"/>
            <a:ext cx="8915399" cy="685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1 MILLION LOST-TIME HOURS MILESTONE AWARD WINNERS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399" y="1657350"/>
            <a:ext cx="6096000" cy="325755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Graphic Packaging International</a:t>
            </a:r>
          </a:p>
          <a:p>
            <a:r>
              <a:rPr lang="en-US" sz="1800" dirty="0">
                <a:solidFill>
                  <a:schemeClr val="tx1"/>
                </a:solidFill>
              </a:rPr>
              <a:t>McLean Packaging Corporation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PaperWorks</a:t>
            </a:r>
            <a:r>
              <a:rPr lang="en-US" sz="1800" dirty="0">
                <a:solidFill>
                  <a:schemeClr val="tx1"/>
                </a:solidFill>
              </a:rPr>
              <a:t> Industries, Inc. </a:t>
            </a:r>
          </a:p>
          <a:p>
            <a:r>
              <a:rPr lang="en-US" sz="1800" dirty="0">
                <a:solidFill>
                  <a:schemeClr val="tx1"/>
                </a:solidFill>
              </a:rPr>
              <a:t>Southern Champion Tray, LP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WestRock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3822C23-EC00-954E-9320-4C0D058BB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479557"/>
            <a:ext cx="1524000" cy="5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95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AEE552-6C4B-2141-BD02-29F3C978F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448800" cy="306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399689"/>
            <a:ext cx="8915399" cy="685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2018 PPC Group Safety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57350"/>
            <a:ext cx="7772399" cy="32575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Group I (more than 40,000 hours per month)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Graphic Packaging – Stone Mountain 801,897 hours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Graphic Packaging –Stone Mountain 5,156,735 hours since lost time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3822C23-EC00-954E-9320-4C0D058BB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479557"/>
            <a:ext cx="1524000" cy="5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925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AEE552-6C4B-2141-BD02-29F3C978F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448800" cy="306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399689"/>
            <a:ext cx="8915399" cy="685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2018 PPC Group Safety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25" y="1657350"/>
            <a:ext cx="8534399" cy="32575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Group II (20,000 -40,000 hours/month)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Graphic Packaging – Queretaro – 660,292 hours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WestRock Claremont – 3,525,763 hours since a lost time </a:t>
            </a:r>
          </a:p>
          <a:p>
            <a:pPr marL="34925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3822C23-EC00-954E-9320-4C0D058BB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479557"/>
            <a:ext cx="1524000" cy="5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22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AEE552-6C4B-2141-BD02-29F3C978F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448800" cy="306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399689"/>
            <a:ext cx="8915399" cy="685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2018 PPC Group Safety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57350"/>
            <a:ext cx="8153399" cy="32575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Group III (less than 20,000 hours/month)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Winston Packaging – 780,174 hours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Graphic Packaging – West Monroe – 1,406,569 hours since a lost time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3822C23-EC00-954E-9320-4C0D058BB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479557"/>
            <a:ext cx="1524000" cy="5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42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1567F9-B2DE-9040-A06F-D203491E1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6160" y="-118144"/>
            <a:ext cx="9667286" cy="55017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1F871C-664A-6442-8F62-459C6AE8B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9034" y="-34290"/>
            <a:ext cx="9453034" cy="5334000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18FA6365-58F3-9B43-AD59-E11AA2739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15077"/>
            <a:ext cx="1524000" cy="5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53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FE9FAC-9116-524C-9168-596DF9F44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0"/>
            <a:ext cx="9448800" cy="306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78606"/>
            <a:ext cx="7313613" cy="9477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125,000 HOURS MILESTONE AWARD WINNERS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40402"/>
            <a:ext cx="3563470" cy="323759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Montserrat Medium" pitchFamily="2" charset="77"/>
              </a:rPr>
              <a:t>American Carton Company</a:t>
            </a:r>
          </a:p>
          <a:p>
            <a:r>
              <a:rPr lang="en-US" sz="1800" dirty="0" err="1">
                <a:solidFill>
                  <a:schemeClr val="tx1"/>
                </a:solidFill>
                <a:latin typeface="Montserrat Medium" pitchFamily="2" charset="77"/>
              </a:rPr>
              <a:t>Autajon</a:t>
            </a:r>
            <a:r>
              <a:rPr lang="en-US" sz="1800" dirty="0">
                <a:solidFill>
                  <a:schemeClr val="tx1"/>
                </a:solidFill>
                <a:latin typeface="Montserrat Medium" pitchFamily="2" charset="77"/>
              </a:rPr>
              <a:t> Packaging Boston Corp.</a:t>
            </a:r>
          </a:p>
          <a:p>
            <a:r>
              <a:rPr lang="en-US" sz="1800" dirty="0">
                <a:solidFill>
                  <a:schemeClr val="tx1"/>
                </a:solidFill>
                <a:latin typeface="Montserrat Medium" pitchFamily="2" charset="77"/>
              </a:rPr>
              <a:t>Bell, Inc.</a:t>
            </a:r>
          </a:p>
          <a:p>
            <a:r>
              <a:rPr lang="en-US" sz="1800" dirty="0">
                <a:solidFill>
                  <a:schemeClr val="tx1"/>
                </a:solidFill>
                <a:latin typeface="Montserrat Medium" pitchFamily="2" charset="77"/>
              </a:rPr>
              <a:t>Boutwell, Owen &amp; Company Inc.</a:t>
            </a:r>
          </a:p>
          <a:p>
            <a:endParaRPr lang="en-US" sz="1800" dirty="0">
              <a:solidFill>
                <a:schemeClr val="tx1"/>
              </a:solidFill>
              <a:latin typeface="Montserrat Medium" pitchFamily="2" charset="77"/>
            </a:endParaRPr>
          </a:p>
          <a:p>
            <a:endParaRPr lang="en-US" sz="1800" dirty="0">
              <a:solidFill>
                <a:schemeClr val="tx1"/>
              </a:solidFill>
              <a:latin typeface="Montserrat Medium" pitchFamily="2" charset="77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199" y="1640402"/>
            <a:ext cx="3962401" cy="323759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Montserrat Medium" pitchFamily="2" charset="77"/>
              </a:rPr>
              <a:t>Caraustar Industries</a:t>
            </a:r>
          </a:p>
          <a:p>
            <a:r>
              <a:rPr lang="en-US" sz="1800" dirty="0">
                <a:solidFill>
                  <a:schemeClr val="tx1"/>
                </a:solidFill>
                <a:latin typeface="Montserrat Medium" pitchFamily="2" charset="77"/>
              </a:rPr>
              <a:t>F.M. Howell &amp; Company</a:t>
            </a:r>
          </a:p>
          <a:p>
            <a:r>
              <a:rPr lang="en-US" sz="1800" dirty="0">
                <a:solidFill>
                  <a:schemeClr val="tx1"/>
                </a:solidFill>
                <a:latin typeface="Montserrat Medium" pitchFamily="2" charset="77"/>
              </a:rPr>
              <a:t>Frankston Packaging Co. LLP</a:t>
            </a:r>
          </a:p>
          <a:p>
            <a:r>
              <a:rPr lang="en-US" sz="1800" dirty="0">
                <a:solidFill>
                  <a:schemeClr val="tx1"/>
                </a:solidFill>
                <a:latin typeface="Montserrat Medium" pitchFamily="2" charset="77"/>
              </a:rPr>
              <a:t>Graphic Packaging Int’l</a:t>
            </a:r>
          </a:p>
          <a:p>
            <a:r>
              <a:rPr lang="en-US" sz="1800" dirty="0">
                <a:solidFill>
                  <a:schemeClr val="tx1"/>
                </a:solidFill>
                <a:latin typeface="Montserrat Medium" pitchFamily="2" charset="77"/>
              </a:rPr>
              <a:t>Hub Folding Box Company Inc. 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8451D85-301B-054A-88FB-7F15D4746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479557"/>
            <a:ext cx="1524000" cy="5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82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B15FB1-CFB9-F44B-B838-8A35D193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448800" cy="306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04985"/>
            <a:ext cx="7313613" cy="9477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125,000 HOURS MILESTONE AWARD WINNERS </a:t>
            </a:r>
            <a:r>
              <a:rPr lang="en-US" sz="3600" i="1" dirty="0">
                <a:solidFill>
                  <a:schemeClr val="bg1"/>
                </a:solidFill>
                <a:latin typeface="Montserrat" pitchFamily="2" charset="77"/>
                <a:ea typeface="Helvetica Neue Condensed" charset="0"/>
                <a:cs typeface="Helvetica Neue Condensed" charset="0"/>
              </a:rPr>
              <a:t>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822" y="1754897"/>
            <a:ext cx="3815578" cy="3237590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Ingersoll Paper Box Co. Ltd.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JohnsByrne</a:t>
            </a:r>
            <a:r>
              <a:rPr lang="en-US" sz="2800" dirty="0">
                <a:solidFill>
                  <a:schemeClr val="tx1"/>
                </a:solidFill>
              </a:rPr>
              <a:t> Co.</a:t>
            </a:r>
          </a:p>
          <a:p>
            <a:r>
              <a:rPr lang="en-US" sz="2800" dirty="0">
                <a:solidFill>
                  <a:schemeClr val="tx1"/>
                </a:solidFill>
              </a:rPr>
              <a:t>Malnove Holding Company</a:t>
            </a:r>
          </a:p>
          <a:p>
            <a:r>
              <a:rPr lang="en-US" sz="2800" dirty="0">
                <a:solidFill>
                  <a:schemeClr val="tx1"/>
                </a:solidFill>
              </a:rPr>
              <a:t>McLean Packaging Corp.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PaperWorks</a:t>
            </a:r>
            <a:r>
              <a:rPr lang="en-US" sz="2800" dirty="0">
                <a:solidFill>
                  <a:schemeClr val="tx1"/>
                </a:solidFill>
              </a:rPr>
              <a:t> Industries, Inc.</a:t>
            </a:r>
          </a:p>
          <a:p>
            <a:r>
              <a:rPr lang="en-US" sz="2800" dirty="0">
                <a:solidFill>
                  <a:schemeClr val="tx1"/>
                </a:solidFill>
              </a:rPr>
              <a:t>Royal Paper Box Company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199" y="1747787"/>
            <a:ext cx="3565526" cy="3237590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Sandusky Packaging</a:t>
            </a:r>
          </a:p>
          <a:p>
            <a:r>
              <a:rPr lang="en-US" sz="2800" dirty="0">
                <a:solidFill>
                  <a:schemeClr val="tx1"/>
                </a:solidFill>
              </a:rPr>
              <a:t>Southern Champion Tray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 Standard Group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Warneke</a:t>
            </a:r>
            <a:r>
              <a:rPr lang="en-US" sz="2800" dirty="0">
                <a:solidFill>
                  <a:schemeClr val="tx1"/>
                </a:solidFill>
              </a:rPr>
              <a:t> Paper Box Company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WestRock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Zumbiel Packaging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7524162-778C-7C43-993F-F4F7FA5E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479557"/>
            <a:ext cx="1524000" cy="5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53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300914-6004-C346-BCAB-4CABA6681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0"/>
            <a:ext cx="9448800" cy="306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1267"/>
            <a:ext cx="7313613" cy="9477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250,000 HOURS MILESTONE </a:t>
            </a:r>
            <a:b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</a:br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AWARD WINNERS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09750"/>
            <a:ext cx="4648200" cy="323759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Bell, Inc.</a:t>
            </a:r>
          </a:p>
          <a:p>
            <a:r>
              <a:rPr lang="en-US" sz="1800" dirty="0">
                <a:solidFill>
                  <a:schemeClr val="tx1"/>
                </a:solidFill>
              </a:rPr>
              <a:t>Frankston Packaging Co. LLP</a:t>
            </a:r>
          </a:p>
          <a:p>
            <a:r>
              <a:rPr lang="en-US" sz="1800" dirty="0">
                <a:solidFill>
                  <a:schemeClr val="tx1"/>
                </a:solidFill>
              </a:rPr>
              <a:t>Graphic Packaging International</a:t>
            </a:r>
          </a:p>
          <a:p>
            <a:r>
              <a:rPr lang="en-US" sz="1800" dirty="0">
                <a:solidFill>
                  <a:schemeClr val="tx1"/>
                </a:solidFill>
              </a:rPr>
              <a:t>Neff Packaging Solutions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PaperWorks</a:t>
            </a:r>
            <a:r>
              <a:rPr lang="en-US" sz="1800" dirty="0">
                <a:solidFill>
                  <a:schemeClr val="tx1"/>
                </a:solidFill>
              </a:rPr>
              <a:t> Industries, Inc.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92207" y="1809750"/>
            <a:ext cx="4551793" cy="323759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Southern Champion Tray, LP</a:t>
            </a:r>
          </a:p>
          <a:p>
            <a:r>
              <a:rPr lang="en-US" sz="1800" dirty="0">
                <a:solidFill>
                  <a:schemeClr val="tx1"/>
                </a:solidFill>
              </a:rPr>
              <a:t>TPC Printing &amp; Packaging</a:t>
            </a:r>
          </a:p>
          <a:p>
            <a:r>
              <a:rPr lang="en-US" sz="1800" dirty="0">
                <a:solidFill>
                  <a:schemeClr val="tx1"/>
                </a:solidFill>
              </a:rPr>
              <a:t>The Standard Group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WestRock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Zumbiel Packaging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4929178-7602-BC42-9561-D42DBAC5D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479557"/>
            <a:ext cx="1524000" cy="5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35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DAC3F-3223-1E46-BC50-EDE7B4815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448800" cy="306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8150"/>
            <a:ext cx="8915399" cy="685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500k HOURS MILESTONE </a:t>
            </a:r>
            <a:b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</a:br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AWARD WINNERS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809750"/>
            <a:ext cx="6858000" cy="279419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Caraustar Industries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Graphic Packaging International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PaperWorks</a:t>
            </a:r>
            <a:r>
              <a:rPr lang="en-US" sz="1800" dirty="0">
                <a:solidFill>
                  <a:schemeClr val="tx1"/>
                </a:solidFill>
              </a:rPr>
              <a:t> Industries, Inc. 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WestRock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1CE605A-7645-274B-96FA-04EDE2179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479557"/>
            <a:ext cx="1524000" cy="5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49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296F06-F67E-F542-9609-6B02A938C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448800" cy="306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97657"/>
            <a:ext cx="8151814" cy="9477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750k HOURS </a:t>
            </a:r>
            <a:b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</a:br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MILESTONE AWARD WINNER</a:t>
            </a:r>
            <a:endParaRPr lang="en-US" sz="36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9" y="1752472"/>
            <a:ext cx="6629400" cy="322778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Caraustar Industries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Graphic Packaging International</a:t>
            </a:r>
          </a:p>
          <a:p>
            <a:r>
              <a:rPr lang="en-US" sz="1800" dirty="0">
                <a:solidFill>
                  <a:schemeClr val="tx1"/>
                </a:solidFill>
              </a:rPr>
              <a:t>Winston Packaging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C14AFB2-FD08-9A4B-9A13-6427CB9E1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479557"/>
            <a:ext cx="1524000" cy="5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35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99A7AB-257E-2844-BC48-ECAAEC8CE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0"/>
            <a:ext cx="9448800" cy="306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12 MONTH AWARD WINNERS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2560"/>
            <a:ext cx="4067736" cy="323759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American Carton Company</a:t>
            </a:r>
          </a:p>
          <a:p>
            <a:r>
              <a:rPr lang="en-US" sz="1800" dirty="0">
                <a:solidFill>
                  <a:schemeClr val="tx1"/>
                </a:solidFill>
              </a:rPr>
              <a:t>All Packaging Co.</a:t>
            </a:r>
          </a:p>
          <a:p>
            <a:r>
              <a:rPr lang="en-US" sz="1800" dirty="0">
                <a:solidFill>
                  <a:schemeClr val="tx1"/>
                </a:solidFill>
              </a:rPr>
              <a:t>Caraustar Industries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Ellis Paper Box</a:t>
            </a:r>
          </a:p>
          <a:p>
            <a:r>
              <a:rPr lang="en-US" sz="1800" dirty="0">
                <a:solidFill>
                  <a:schemeClr val="tx1"/>
                </a:solidFill>
              </a:rPr>
              <a:t>Frankston Packaging Co. LLP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72536" y="1755528"/>
            <a:ext cx="4847663" cy="323759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Graphic Packaging International</a:t>
            </a:r>
          </a:p>
          <a:p>
            <a:r>
              <a:rPr lang="en-US" sz="1800" dirty="0">
                <a:solidFill>
                  <a:schemeClr val="tx1"/>
                </a:solidFill>
              </a:rPr>
              <a:t>McLean Packaging Corporation</a:t>
            </a:r>
          </a:p>
          <a:p>
            <a:r>
              <a:rPr lang="en-US" sz="1800" dirty="0">
                <a:solidFill>
                  <a:schemeClr val="tx1"/>
                </a:solidFill>
              </a:rPr>
              <a:t>Neff Packaging Solutions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PaperWorks</a:t>
            </a:r>
            <a:r>
              <a:rPr lang="en-US" sz="1800" dirty="0">
                <a:solidFill>
                  <a:schemeClr val="tx1"/>
                </a:solidFill>
              </a:rPr>
              <a:t> Industries, Inc.</a:t>
            </a:r>
          </a:p>
          <a:p>
            <a:r>
              <a:rPr lang="en-US" sz="1800" dirty="0">
                <a:solidFill>
                  <a:schemeClr val="tx1"/>
                </a:solidFill>
              </a:rPr>
              <a:t>Sandusky Packaging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B3BFABD-50C1-8A4B-8BAA-9E9E5A114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479557"/>
            <a:ext cx="1524000" cy="5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8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48E000-EC38-3A44-AA14-B6B46406A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448800" cy="306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61950"/>
            <a:ext cx="9144000" cy="685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12 MONTH AWARD WINNERS </a:t>
            </a:r>
            <a:br>
              <a:rPr lang="en-US" sz="3600" i="1" dirty="0">
                <a:solidFill>
                  <a:schemeClr val="bg1"/>
                </a:solidFill>
                <a:latin typeface="Montserrat" pitchFamily="2" charset="77"/>
                <a:ea typeface="Helvetica Neue Condensed" charset="0"/>
                <a:cs typeface="Helvetica Neue Condensed" charset="0"/>
              </a:rPr>
            </a:br>
            <a:r>
              <a:rPr lang="en-US" sz="3600" i="1" dirty="0">
                <a:solidFill>
                  <a:schemeClr val="bg1"/>
                </a:solidFill>
                <a:latin typeface="Montserrat" pitchFamily="2" charset="77"/>
                <a:ea typeface="Helvetica Neue Condensed" charset="0"/>
                <a:cs typeface="Helvetica Neue Condensed" charset="0"/>
              </a:rPr>
              <a:t>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33550"/>
            <a:ext cx="6096000" cy="295513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The Standard Group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Warneke</a:t>
            </a:r>
            <a:r>
              <a:rPr lang="en-US" sz="1800" dirty="0">
                <a:solidFill>
                  <a:schemeClr val="tx1"/>
                </a:solidFill>
              </a:rPr>
              <a:t> Paper Box Company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WestRock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Winston Packaging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8F91C3C-BEA9-AE4D-8572-A4D5DAF1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479557"/>
            <a:ext cx="1524000" cy="5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71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44E293-243C-7649-B0B4-AE5275DB4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448800" cy="306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81" y="265508"/>
            <a:ext cx="7313613" cy="9477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500k LOST-TIME HOURS </a:t>
            </a:r>
            <a:r>
              <a:rPr lang="en-US" sz="3500" b="1" dirty="0">
                <a:solidFill>
                  <a:schemeClr val="bg1"/>
                </a:solidFill>
                <a:latin typeface="Montserrat SemiBold" pitchFamily="2" charset="77"/>
                <a:ea typeface="Helvetica Neue Condensed" charset="0"/>
                <a:cs typeface="Helvetica Neue Condensed" charset="0"/>
              </a:rPr>
              <a:t>MILESTONE AWARD WINNERS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362200" y="1715420"/>
            <a:ext cx="6052051" cy="323759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Accord Carton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Autajon</a:t>
            </a:r>
            <a:r>
              <a:rPr lang="en-US" sz="1800" dirty="0">
                <a:solidFill>
                  <a:schemeClr val="tx1"/>
                </a:solidFill>
              </a:rPr>
              <a:t> Group – </a:t>
            </a:r>
            <a:r>
              <a:rPr lang="en-US" sz="1800" dirty="0" err="1">
                <a:solidFill>
                  <a:schemeClr val="tx1"/>
                </a:solidFill>
              </a:rPr>
              <a:t>Thoro</a:t>
            </a:r>
            <a:r>
              <a:rPr lang="en-US" sz="1800" dirty="0">
                <a:solidFill>
                  <a:schemeClr val="tx1"/>
                </a:solidFill>
              </a:rPr>
              <a:t> Packaging</a:t>
            </a:r>
          </a:p>
          <a:p>
            <a:r>
              <a:rPr lang="en-US" sz="1800" dirty="0">
                <a:solidFill>
                  <a:schemeClr val="tx1"/>
                </a:solidFill>
              </a:rPr>
              <a:t>Caraustar Industries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Frankston Packaging </a:t>
            </a:r>
          </a:p>
          <a:p>
            <a:r>
              <a:rPr lang="en-US" sz="1800" dirty="0">
                <a:solidFill>
                  <a:schemeClr val="tx1"/>
                </a:solidFill>
              </a:rPr>
              <a:t>Graphic Packaging International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328E0A2-5EAF-774A-B732-1F21CA4EB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479557"/>
            <a:ext cx="1524000" cy="5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978957"/>
      </p:ext>
    </p:extLst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PPC">
      <a:dk1>
        <a:srgbClr val="000000"/>
      </a:dk1>
      <a:lt1>
        <a:srgbClr val="FFFFFF"/>
      </a:lt1>
      <a:dk2>
        <a:srgbClr val="095EA7"/>
      </a:dk2>
      <a:lt2>
        <a:srgbClr val="D4D4D6"/>
      </a:lt2>
      <a:accent1>
        <a:srgbClr val="028937"/>
      </a:accent1>
      <a:accent2>
        <a:srgbClr val="CACACA"/>
      </a:accent2>
      <a:accent3>
        <a:srgbClr val="EAEAEA"/>
      </a:accent3>
      <a:accent4>
        <a:srgbClr val="C0C0C0"/>
      </a:accent4>
      <a:accent5>
        <a:srgbClr val="929292"/>
      </a:accent5>
      <a:accent6>
        <a:srgbClr val="797979"/>
      </a:accent6>
      <a:hlink>
        <a:srgbClr val="424242"/>
      </a:hlink>
      <a:folHlink>
        <a:srgbClr val="212121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7568</TotalTime>
  <Words>394</Words>
  <Application>Microsoft Office PowerPoint</Application>
  <PresentationFormat>On-screen Show (16:9)</PresentationFormat>
  <Paragraphs>105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Corbel</vt:lpstr>
      <vt:lpstr>Montserrat</vt:lpstr>
      <vt:lpstr>Montserrat Medium</vt:lpstr>
      <vt:lpstr>Montserrat SemiBold</vt:lpstr>
      <vt:lpstr>Wingdings</vt:lpstr>
      <vt:lpstr>Studio</vt:lpstr>
      <vt:lpstr>PowerPoint Presentation</vt:lpstr>
      <vt:lpstr>125,000 HOURS MILESTONE AWARD WINNERS</vt:lpstr>
      <vt:lpstr>125,000 HOURS MILESTONE AWARD WINNERS (cont’d)</vt:lpstr>
      <vt:lpstr>250,000 HOURS MILESTONE  AWARD WINNERS</vt:lpstr>
      <vt:lpstr>500k HOURS MILESTONE  AWARD WINNERS</vt:lpstr>
      <vt:lpstr>750k HOURS  MILESTONE AWARD WINNER</vt:lpstr>
      <vt:lpstr>12 MONTH AWARD WINNERS</vt:lpstr>
      <vt:lpstr>12 MONTH AWARD WINNERS  (Cont’d)</vt:lpstr>
      <vt:lpstr>500k LOST-TIME HOURS MILESTONE AWARD WINNERS</vt:lpstr>
      <vt:lpstr>500k LOST-TIME HOURS  MILESTONE AWARD WINNERS</vt:lpstr>
      <vt:lpstr>1 MILLION LOST-TIME HOURS MILESTONE AWARD WINNERS</vt:lpstr>
      <vt:lpstr>2018 PPC Group Safety Leaders</vt:lpstr>
      <vt:lpstr>2018 PPC Group Safety Leaders</vt:lpstr>
      <vt:lpstr>2018 PPC Group Safety Leaders</vt:lpstr>
      <vt:lpstr>PowerPoint Presentation</vt:lpstr>
    </vt:vector>
  </TitlesOfParts>
  <Company>TMG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Our session will begin soon.</dc:title>
  <dc:creator>Kelly Freter</dc:creator>
  <cp:lastModifiedBy>Kate Smith</cp:lastModifiedBy>
  <cp:revision>647</cp:revision>
  <cp:lastPrinted>2011-03-10T21:42:25Z</cp:lastPrinted>
  <dcterms:created xsi:type="dcterms:W3CDTF">2012-02-09T19:16:53Z</dcterms:created>
  <dcterms:modified xsi:type="dcterms:W3CDTF">2019-04-03T20:39:39Z</dcterms:modified>
</cp:coreProperties>
</file>