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3"/>
  </p:notesMasterIdLst>
  <p:handoutMasterIdLst>
    <p:handoutMasterId r:id="rId14"/>
  </p:handoutMasterIdLst>
  <p:sldIdLst>
    <p:sldId id="356" r:id="rId2"/>
    <p:sldId id="706" r:id="rId3"/>
    <p:sldId id="720" r:id="rId4"/>
    <p:sldId id="374" r:id="rId5"/>
    <p:sldId id="708" r:id="rId6"/>
    <p:sldId id="722" r:id="rId7"/>
    <p:sldId id="713" r:id="rId8"/>
    <p:sldId id="714" r:id="rId9"/>
    <p:sldId id="384" r:id="rId10"/>
    <p:sldId id="723" r:id="rId11"/>
    <p:sldId id="339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pos="363" userDrawn="1">
          <p15:clr>
            <a:srgbClr val="A4A3A4"/>
          </p15:clr>
        </p15:guide>
        <p15:guide id="3" orient="horz" pos="482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5420" userDrawn="1">
          <p15:clr>
            <a:srgbClr val="A4A3A4"/>
          </p15:clr>
        </p15:guide>
        <p15:guide id="6" pos="5556" userDrawn="1">
          <p15:clr>
            <a:srgbClr val="A4A3A4"/>
          </p15:clr>
        </p15:guide>
        <p15:guide id="7" pos="204" userDrawn="1">
          <p15:clr>
            <a:srgbClr val="A4A3A4"/>
          </p15:clr>
        </p15:guide>
        <p15:guide id="8" orient="horz" pos="2183" userDrawn="1">
          <p15:clr>
            <a:srgbClr val="A4A3A4"/>
          </p15:clr>
        </p15:guide>
        <p15:guide id="9" orient="horz" pos="3430" userDrawn="1">
          <p15:clr>
            <a:srgbClr val="A4A3A4"/>
          </p15:clr>
        </p15:guide>
        <p15:guide id="10" orient="horz" pos="36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die, Dorothee (WP-HAM)" initials="SD(" lastIdx="10" clrIdx="0">
    <p:extLst>
      <p:ext uri="{19B8F6BF-5375-455C-9EA6-DF929625EA0E}">
        <p15:presenceInfo xmlns:p15="http://schemas.microsoft.com/office/powerpoint/2012/main" userId="S-1-5-21-515406610-965498314-9522986-142616" providerId="AD"/>
      </p:ext>
    </p:extLst>
  </p:cmAuthor>
  <p:cmAuthor id="2" name="Stojic" initials="S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4C26"/>
    <a:srgbClr val="B46432"/>
    <a:srgbClr val="0468AF"/>
    <a:srgbClr val="004DFF"/>
    <a:srgbClr val="F93822"/>
    <a:srgbClr val="FCFCFC"/>
    <a:srgbClr val="666D70"/>
    <a:srgbClr val="FD3E28"/>
    <a:srgbClr val="C3BFBB"/>
    <a:srgbClr val="5964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941" autoAdjust="0"/>
  </p:normalViewPr>
  <p:slideViewPr>
    <p:cSldViewPr snapToGrid="0">
      <p:cViewPr varScale="1">
        <p:scale>
          <a:sx n="83" d="100"/>
          <a:sy n="83" d="100"/>
        </p:scale>
        <p:origin x="2460" y="96"/>
      </p:cViewPr>
      <p:guideLst>
        <p:guide orient="horz" pos="709"/>
        <p:guide pos="363"/>
        <p:guide orient="horz" pos="482"/>
        <p:guide pos="2880"/>
        <p:guide pos="5420"/>
        <p:guide pos="5556"/>
        <p:guide pos="204"/>
        <p:guide orient="horz" pos="2183"/>
        <p:guide orient="horz" pos="3430"/>
        <p:guide orient="horz" pos="361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142A249-C2C8-47DB-A5B5-D9A017B71245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FC3808-46C2-4F50-83E2-A2C48B362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794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5B92D-866A-4F6C-AD33-73B94E0E40ED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F3A9D-AFDA-418C-95C4-55FF893B2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72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choose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4 possible </a:t>
            </a:r>
            <a:r>
              <a:rPr lang="de-DE" dirty="0" err="1"/>
              <a:t>starter</a:t>
            </a:r>
            <a:r>
              <a:rPr lang="de-DE" dirty="0"/>
              <a:t> </a:t>
            </a:r>
            <a:r>
              <a:rPr lang="de-DE" dirty="0" err="1"/>
              <a:t>slides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going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left</a:t>
            </a:r>
            <a:r>
              <a:rPr lang="de-DE" dirty="0"/>
              <a:t> </a:t>
            </a:r>
            <a:r>
              <a:rPr lang="de-DE" dirty="0" err="1"/>
              <a:t>hand</a:t>
            </a:r>
            <a:r>
              <a:rPr lang="de-DE" dirty="0"/>
              <a:t> </a:t>
            </a:r>
            <a:r>
              <a:rPr lang="de-DE" dirty="0" err="1"/>
              <a:t>side</a:t>
            </a:r>
            <a:r>
              <a:rPr lang="de-DE" dirty="0"/>
              <a:t>,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click</a:t>
            </a:r>
            <a:r>
              <a:rPr lang="de-DE" dirty="0"/>
              <a:t> and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going</a:t>
            </a:r>
            <a:r>
              <a:rPr lang="de-DE" dirty="0"/>
              <a:t> on Layout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F3A9D-AFDA-418C-95C4-55FF893B29E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67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F3A9D-AFDA-418C-95C4-55FF893B29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662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F3A9D-AFDA-418C-95C4-55FF893B29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729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F3A9D-AFDA-418C-95C4-55FF893B29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78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F3A9D-AFDA-418C-95C4-55FF893B29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316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companies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917B9-9FB4-45A1-B43B-D44016F8904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08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F3A9D-AFDA-418C-95C4-55FF893B29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863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WP -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1" name="Picture 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93" t="56148" r="4550" b="22370"/>
            <a:stretch/>
          </p:blipFill>
          <p:spPr>
            <a:xfrm>
              <a:off x="304800" y="3754725"/>
              <a:ext cx="2837478" cy="1998135"/>
            </a:xfrm>
            <a:prstGeom prst="rect">
              <a:avLst/>
            </a:prstGeom>
          </p:spPr>
        </p:pic>
        <p:pic>
          <p:nvPicPr>
            <p:cNvPr id="5" name="Picture 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r="125"/>
            <a:stretch/>
          </p:blipFill>
          <p:spPr>
            <a:xfrm>
              <a:off x="304800" y="767934"/>
              <a:ext cx="8551864" cy="162644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707372" y="2632485"/>
              <a:ext cx="5148000" cy="595065"/>
            </a:xfrm>
            <a:prstGeom prst="rect">
              <a:avLst/>
            </a:prstGeom>
          </p:spPr>
        </p:pic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ADB9C7CF-6BF9-49AC-BDF9-445E3C535F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3312000"/>
            <a:ext cx="8676000" cy="211048"/>
          </a:xfrm>
          <a:prstGeom prst="rect">
            <a:avLst/>
          </a:prstGeom>
        </p:spPr>
      </p:pic>
      <p:pic>
        <p:nvPicPr>
          <p:cNvPr id="6" name="Picture 5" descr="A person standing in a room&#10;&#10;Description automatically generated">
            <a:extLst>
              <a:ext uri="{FF2B5EF4-FFF2-40B4-BE49-F238E27FC236}">
                <a16:creationId xmlns:a16="http://schemas.microsoft.com/office/drawing/2014/main" id="{2C90E920-17F5-4C30-9BAA-FDD5A2A2B5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r="958"/>
          <a:stretch/>
        </p:blipFill>
        <p:spPr>
          <a:xfrm>
            <a:off x="6019407" y="3754860"/>
            <a:ext cx="2835965" cy="1998000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DA55B409-BAE4-4D68-BB73-2152687132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" r="12022"/>
          <a:stretch/>
        </p:blipFill>
        <p:spPr>
          <a:xfrm>
            <a:off x="3269637" y="3746153"/>
            <a:ext cx="2624267" cy="20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95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79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WP -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5" name="Picture 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650" b="42977"/>
            <a:stretch/>
          </p:blipFill>
          <p:spPr>
            <a:xfrm>
              <a:off x="355599" y="757313"/>
              <a:ext cx="8553600" cy="16749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707372" y="2632485"/>
              <a:ext cx="5148000" cy="595065"/>
            </a:xfrm>
            <a:prstGeom prst="rect">
              <a:avLst/>
            </a:prstGeom>
          </p:spPr>
        </p:pic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ADB9C7CF-6BF9-49AC-BDF9-445E3C535F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3312000"/>
            <a:ext cx="8676000" cy="211048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0251A3AC-9E4C-466B-A9BA-DA2716F85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" r="1731"/>
          <a:stretch/>
        </p:blipFill>
        <p:spPr>
          <a:xfrm>
            <a:off x="6183676" y="3746153"/>
            <a:ext cx="2725523" cy="1998134"/>
          </a:xfrm>
          <a:prstGeom prst="rect">
            <a:avLst/>
          </a:prstGeom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D571AFD5-327C-4DF1-BF51-398DC08B4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9" t="33534" r="34747" b="34285"/>
          <a:stretch/>
        </p:blipFill>
        <p:spPr>
          <a:xfrm>
            <a:off x="355600" y="3746153"/>
            <a:ext cx="2725522" cy="1998135"/>
          </a:xfrm>
          <a:prstGeom prst="rect">
            <a:avLst/>
          </a:prstGeom>
        </p:spPr>
      </p:pic>
      <p:pic>
        <p:nvPicPr>
          <p:cNvPr id="3" name="Picture 2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0023DDC0-3B27-48D1-BB28-E6ACC6EA6F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2"/>
          <a:stretch/>
        </p:blipFill>
        <p:spPr>
          <a:xfrm>
            <a:off x="3269637" y="3746153"/>
            <a:ext cx="2725524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70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79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WP -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5" name="Picture 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4" t="41618" r="1305" b="28323"/>
            <a:stretch/>
          </p:blipFill>
          <p:spPr>
            <a:xfrm>
              <a:off x="304800" y="758775"/>
              <a:ext cx="8550571" cy="1674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707372" y="2632485"/>
              <a:ext cx="5148000" cy="595065"/>
            </a:xfrm>
            <a:prstGeom prst="rect">
              <a:avLst/>
            </a:prstGeom>
          </p:spPr>
        </p:pic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ADB9C7CF-6BF9-49AC-BDF9-445E3C535F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3312000"/>
            <a:ext cx="8676000" cy="211048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ED9B14B9-845B-4042-B7AA-618AFE60D6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" r="1488"/>
          <a:stretch/>
        </p:blipFill>
        <p:spPr>
          <a:xfrm>
            <a:off x="6240801" y="3772540"/>
            <a:ext cx="2614570" cy="1998134"/>
          </a:xfrm>
          <a:prstGeom prst="rect">
            <a:avLst/>
          </a:prstGeom>
        </p:spPr>
      </p:pic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10235569-0134-48A5-B708-23C0214304C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797" y="3772540"/>
            <a:ext cx="2614570" cy="1998000"/>
          </a:xfrm>
          <a:prstGeom prst="rect">
            <a:avLst/>
          </a:prstGeom>
        </p:spPr>
      </p:pic>
      <p:pic>
        <p:nvPicPr>
          <p:cNvPr id="3" name="Picture 2" descr="A person in a blue shirt&#10;&#10;Description automatically generated">
            <a:extLst>
              <a:ext uri="{FF2B5EF4-FFF2-40B4-BE49-F238E27FC236}">
                <a16:creationId xmlns:a16="http://schemas.microsoft.com/office/drawing/2014/main" id="{82C5770A-7F55-416C-A57C-C373139C87B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90540"/>
            <a:ext cx="2970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55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79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WP -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1" name="Picture 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206"/>
            <a:stretch/>
          </p:blipFill>
          <p:spPr>
            <a:xfrm>
              <a:off x="305999" y="3760888"/>
              <a:ext cx="2733261" cy="1998135"/>
            </a:xfrm>
            <a:prstGeom prst="rect">
              <a:avLst/>
            </a:prstGeom>
          </p:spPr>
        </p:pic>
        <p:pic>
          <p:nvPicPr>
            <p:cNvPr id="5" name="Picture 1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508" r="349" b="38032"/>
            <a:stretch/>
          </p:blipFill>
          <p:spPr>
            <a:xfrm>
              <a:off x="306000" y="766800"/>
              <a:ext cx="8542172" cy="1627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707372" y="2632485"/>
              <a:ext cx="5148000" cy="595065"/>
            </a:xfrm>
            <a:prstGeom prst="rect">
              <a:avLst/>
            </a:prstGeom>
          </p:spPr>
        </p:pic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ADB9C7CF-6BF9-49AC-BDF9-445E3C535F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3312000"/>
            <a:ext cx="8676000" cy="211048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129EC189-30E6-4795-8BD2-AED34F2199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" r="4312"/>
          <a:stretch/>
        </p:blipFill>
        <p:spPr>
          <a:xfrm>
            <a:off x="6122111" y="3760888"/>
            <a:ext cx="2733261" cy="19981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62AAE2-5A68-412C-A574-DC2F72BE33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" r="4336"/>
          <a:stretch/>
        </p:blipFill>
        <p:spPr>
          <a:xfrm>
            <a:off x="3223369" y="3761023"/>
            <a:ext cx="2733261" cy="19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82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79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WP -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106988" y="3066590"/>
            <a:ext cx="3532187" cy="710327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159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WP -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BWPS_Template_Alt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73548" y="1125179"/>
            <a:ext cx="8029678" cy="4309897"/>
          </a:xfrm>
        </p:spPr>
        <p:txBody>
          <a:bodyPr/>
          <a:lstStyle>
            <a:lvl1pPr>
              <a:buClr>
                <a:srgbClr val="EE2737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5B3F54-6765-48F9-8DCB-5AB3E3540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48" y="194400"/>
            <a:ext cx="8030702" cy="576000"/>
          </a:xfrm>
        </p:spPr>
        <p:txBody>
          <a:bodyPr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56B32D-CBCF-4B7D-932F-ED80C85624EC}"/>
              </a:ext>
            </a:extLst>
          </p:cNvPr>
          <p:cNvSpPr txBox="1"/>
          <p:nvPr userDrawn="1"/>
        </p:nvSpPr>
        <p:spPr>
          <a:xfrm>
            <a:off x="4375735" y="6619891"/>
            <a:ext cx="425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096726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420" userDrawn="1">
          <p15:clr>
            <a:srgbClr val="FBAE40"/>
          </p15:clr>
        </p15:guide>
        <p15:guide id="3" pos="363" userDrawn="1">
          <p15:clr>
            <a:srgbClr val="FBAE40"/>
          </p15:clr>
        </p15:guide>
        <p15:guide id="4" orient="horz" pos="709" userDrawn="1">
          <p15:clr>
            <a:srgbClr val="FBAE40"/>
          </p15:clr>
        </p15:guide>
        <p15:guide id="5" orient="horz" pos="482" userDrawn="1">
          <p15:clr>
            <a:srgbClr val="FBAE40"/>
          </p15:clr>
        </p15:guide>
        <p15:guide id="6" orient="horz" pos="3430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WPS_Template_Alt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73548" y="1125179"/>
            <a:ext cx="8029678" cy="4309897"/>
          </a:xfrm>
        </p:spPr>
        <p:txBody>
          <a:bodyPr/>
          <a:lstStyle>
            <a:lvl1pPr>
              <a:buClr>
                <a:srgbClr val="EE2737"/>
              </a:buClr>
              <a:defRPr/>
            </a:lvl1pPr>
          </a:lstStyle>
          <a:p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73088" y="177800"/>
            <a:ext cx="8029575" cy="579438"/>
          </a:xfrm>
        </p:spPr>
        <p:txBody>
          <a:bodyPr/>
          <a:lstStyle>
            <a:lvl1pPr marL="0" indent="0">
              <a:buNone/>
              <a:defRPr>
                <a:solidFill>
                  <a:srgbClr val="5C6670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3401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CCA2F-D116-CC46-BC3C-E875CCC6B7B6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CDEEE-DCD4-7042-8326-C65E3D835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44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42" r:id="rId2"/>
    <p:sldLayoutId id="2147483740" r:id="rId3"/>
    <p:sldLayoutId id="2147483741" r:id="rId4"/>
    <p:sldLayoutId id="2147483700" r:id="rId5"/>
    <p:sldLayoutId id="2147483736" r:id="rId6"/>
    <p:sldLayoutId id="214748373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7.png"/><Relationship Id="rId7" Type="http://schemas.openxmlformats.org/officeDocument/2006/relationships/image" Target="../media/image70.jpeg"/><Relationship Id="rId12" Type="http://schemas.openxmlformats.org/officeDocument/2006/relationships/image" Target="../media/image7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11" Type="http://schemas.openxmlformats.org/officeDocument/2006/relationships/image" Target="../media/image73.jpeg"/><Relationship Id="rId5" Type="http://schemas.openxmlformats.org/officeDocument/2006/relationships/image" Target="../media/image68.png"/><Relationship Id="rId10" Type="http://schemas.openxmlformats.org/officeDocument/2006/relationships/hyperlink" Target="http://www.bwpapersystems.com/" TargetMode="External"/><Relationship Id="rId4" Type="http://schemas.microsoft.com/office/2007/relationships/hdphoto" Target="../media/hdphoto1.wdp"/><Relationship Id="rId9" Type="http://schemas.openxmlformats.org/officeDocument/2006/relationships/image" Target="../media/image7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7.tiff"/><Relationship Id="rId3" Type="http://schemas.openxmlformats.org/officeDocument/2006/relationships/image" Target="../media/image50.jpeg"/><Relationship Id="rId7" Type="http://schemas.openxmlformats.org/officeDocument/2006/relationships/hyperlink" Target="https://www.bwpapersystems.com/product-groups/subgroup/passport-machines/passport-machines" TargetMode="External"/><Relationship Id="rId12" Type="http://schemas.openxmlformats.org/officeDocument/2006/relationships/image" Target="../media/image5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11" Type="http://schemas.openxmlformats.org/officeDocument/2006/relationships/image" Target="../media/image55.jpeg"/><Relationship Id="rId5" Type="http://schemas.openxmlformats.org/officeDocument/2006/relationships/hyperlink" Target="https://www.bwpapersystems.com/product-groups/subgroup/rfid/rfid" TargetMode="External"/><Relationship Id="rId10" Type="http://schemas.openxmlformats.org/officeDocument/2006/relationships/image" Target="../media/image54.jpeg"/><Relationship Id="rId4" Type="http://schemas.openxmlformats.org/officeDocument/2006/relationships/image" Target="../media/image51.jpe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1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32.jpeg"/><Relationship Id="rId10" Type="http://schemas.openxmlformats.org/officeDocument/2006/relationships/image" Target="../media/image62.png"/><Relationship Id="rId4" Type="http://schemas.openxmlformats.org/officeDocument/2006/relationships/image" Target="../media/image50.jpeg"/><Relationship Id="rId9" Type="http://schemas.openxmlformats.org/officeDocument/2006/relationships/image" Target="../media/image6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2506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9E6268F-9DB9-4C6F-9161-DB72CD412EA3}"/>
              </a:ext>
            </a:extLst>
          </p:cNvPr>
          <p:cNvSpPr txBox="1">
            <a:spLocks/>
          </p:cNvSpPr>
          <p:nvPr/>
        </p:nvSpPr>
        <p:spPr>
          <a:xfrm>
            <a:off x="403200" y="144000"/>
            <a:ext cx="8512200" cy="12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Upgrades &amp; TIPs</a:t>
            </a:r>
          </a:p>
          <a:p>
            <a:r>
              <a:rPr lang="en-US" sz="2000" dirty="0"/>
              <a:t>We have developed a wide variety of upgrades and Technical Improvement Programs to keep your equipment prepared for future production demands.</a:t>
            </a:r>
            <a:endParaRPr lang="de-DE" sz="2000" b="1" dirty="0"/>
          </a:p>
        </p:txBody>
      </p:sp>
      <p:sp>
        <p:nvSpPr>
          <p:cNvPr id="13" name="Textplatzhalter 1">
            <a:extLst>
              <a:ext uri="{FF2B5EF4-FFF2-40B4-BE49-F238E27FC236}">
                <a16:creationId xmlns:a16="http://schemas.microsoft.com/office/drawing/2014/main" id="{997DC49E-8662-4A19-8A29-5B0299BA78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3548" y="1728000"/>
            <a:ext cx="2556691" cy="3701167"/>
          </a:xfrm>
          <a:ln w="19050"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20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de-DE" sz="2000" b="1" dirty="0" err="1">
                <a:solidFill>
                  <a:schemeClr val="accent1"/>
                </a:solidFill>
              </a:rPr>
              <a:t>Obsolecence</a:t>
            </a:r>
            <a:endParaRPr lang="de-DE" sz="2000" b="1" dirty="0">
              <a:solidFill>
                <a:schemeClr val="accent1"/>
              </a:solidFill>
            </a:endParaRPr>
          </a:p>
        </p:txBody>
      </p:sp>
      <p:sp>
        <p:nvSpPr>
          <p:cNvPr id="14" name="Textplatzhalter 1">
            <a:extLst>
              <a:ext uri="{FF2B5EF4-FFF2-40B4-BE49-F238E27FC236}">
                <a16:creationId xmlns:a16="http://schemas.microsoft.com/office/drawing/2014/main" id="{B7BEC72D-7BE3-400B-9B3D-125FD545B67C}"/>
              </a:ext>
            </a:extLst>
          </p:cNvPr>
          <p:cNvSpPr txBox="1">
            <a:spLocks/>
          </p:cNvSpPr>
          <p:nvPr/>
        </p:nvSpPr>
        <p:spPr>
          <a:xfrm>
            <a:off x="3293079" y="1728000"/>
            <a:ext cx="2557841" cy="3701167"/>
          </a:xfrm>
          <a:prstGeom prst="rect">
            <a:avLst/>
          </a:prstGeom>
          <a:ln w="19050"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E2737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20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de-DE" sz="2000" b="1" dirty="0">
                <a:solidFill>
                  <a:schemeClr val="accent1"/>
                </a:solidFill>
              </a:rPr>
              <a:t>Performance</a:t>
            </a:r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15" name="Textplatzhalter 1">
            <a:extLst>
              <a:ext uri="{FF2B5EF4-FFF2-40B4-BE49-F238E27FC236}">
                <a16:creationId xmlns:a16="http://schemas.microsoft.com/office/drawing/2014/main" id="{9EE0EB9F-E4D7-4B6F-9E88-00409B4E6381}"/>
              </a:ext>
            </a:extLst>
          </p:cNvPr>
          <p:cNvSpPr txBox="1">
            <a:spLocks/>
          </p:cNvSpPr>
          <p:nvPr/>
        </p:nvSpPr>
        <p:spPr>
          <a:xfrm>
            <a:off x="6012611" y="1735104"/>
            <a:ext cx="2557841" cy="3686958"/>
          </a:xfrm>
          <a:prstGeom prst="rect">
            <a:avLst/>
          </a:prstGeom>
          <a:ln w="19050"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E2737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20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de-DE" sz="2000" b="1" dirty="0" err="1">
                <a:solidFill>
                  <a:schemeClr val="accent1"/>
                </a:solidFill>
              </a:rPr>
              <a:t>Safety</a:t>
            </a:r>
            <a:endParaRPr lang="de-DE" sz="2000" b="1" dirty="0">
              <a:solidFill>
                <a:schemeClr val="accent1"/>
              </a:solidFill>
            </a:endParaRPr>
          </a:p>
        </p:txBody>
      </p:sp>
      <p:pic>
        <p:nvPicPr>
          <p:cNvPr id="16" name="Picture 15" descr="A picture containing clock&#10;&#10;Description automatically generated">
            <a:extLst>
              <a:ext uri="{FF2B5EF4-FFF2-40B4-BE49-F238E27FC236}">
                <a16:creationId xmlns:a16="http://schemas.microsoft.com/office/drawing/2014/main" id="{EDB28288-D5CD-4B00-A6FA-9C694ABE65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4" t="21632" r="35150" b="22277"/>
          <a:stretch/>
        </p:blipFill>
        <p:spPr>
          <a:xfrm>
            <a:off x="753619" y="1822556"/>
            <a:ext cx="2196548" cy="2222044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E63FB9-9CC7-4274-9D18-4548563FF8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7" r="28711"/>
          <a:stretch/>
        </p:blipFill>
        <p:spPr>
          <a:xfrm>
            <a:off x="3491999" y="2034000"/>
            <a:ext cx="2160000" cy="1798639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70E937-BA2A-4252-B12C-9FCB35DBE4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8" t="19947" r="33768" b="20783"/>
          <a:stretch/>
        </p:blipFill>
        <p:spPr>
          <a:xfrm>
            <a:off x="6228784" y="1823400"/>
            <a:ext cx="2189915" cy="22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83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04" t="547" b="34190"/>
          <a:stretch/>
        </p:blipFill>
        <p:spPr>
          <a:xfrm>
            <a:off x="252000" y="1222860"/>
            <a:ext cx="4577798" cy="198303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03200" y="144000"/>
            <a:ext cx="7660572" cy="1260000"/>
          </a:xfrm>
        </p:spPr>
        <p:txBody>
          <a:bodyPr>
            <a:normAutofit/>
          </a:bodyPr>
          <a:lstStyle/>
          <a:p>
            <a:r>
              <a:rPr lang="en-US" b="1" dirty="0">
                <a:latin typeface="+mj-lt"/>
              </a:rPr>
              <a:t>Want to know more?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024" t="21464" r="28206" b="31165"/>
          <a:stretch/>
        </p:blipFill>
        <p:spPr>
          <a:xfrm>
            <a:off x="890723" y="1166679"/>
            <a:ext cx="698194" cy="738218"/>
          </a:xfrm>
          <a:prstGeom prst="rect">
            <a:avLst/>
          </a:prstGeom>
        </p:spPr>
      </p:pic>
      <p:sp>
        <p:nvSpPr>
          <p:cNvPr id="36" name="Text Placeholder 2"/>
          <p:cNvSpPr txBox="1">
            <a:spLocks/>
          </p:cNvSpPr>
          <p:nvPr/>
        </p:nvSpPr>
        <p:spPr>
          <a:xfrm>
            <a:off x="890723" y="4238286"/>
            <a:ext cx="3190489" cy="402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E2737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Follow us on Social Media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802" y="3809825"/>
            <a:ext cx="601156" cy="6199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570" y="3809825"/>
            <a:ext cx="618543" cy="6572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5031" y="4543580"/>
            <a:ext cx="612385" cy="6123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645" y="3809825"/>
            <a:ext cx="637142" cy="65547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D162CD7-0D28-40B2-9DC2-59A02ED55B13}"/>
              </a:ext>
            </a:extLst>
          </p:cNvPr>
          <p:cNvSpPr/>
          <p:nvPr/>
        </p:nvSpPr>
        <p:spPr>
          <a:xfrm>
            <a:off x="5311646" y="1698765"/>
            <a:ext cx="31566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Find your local contact at</a:t>
            </a:r>
          </a:p>
          <a:p>
            <a:pPr algn="ctr"/>
            <a:r>
              <a:rPr lang="de-DE" sz="2000" b="1" dirty="0">
                <a:solidFill>
                  <a:srgbClr val="F9382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www.bwpapersystems.com</a:t>
            </a:r>
            <a:endParaRPr lang="de-DE" sz="2000" b="1" dirty="0">
              <a:solidFill>
                <a:srgbClr val="F93822"/>
              </a:solidFill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D016B72-20A5-4DFE-AA3E-0F72C545BEC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0" t="4431" r="19305" b="3809"/>
          <a:stretch/>
        </p:blipFill>
        <p:spPr>
          <a:xfrm>
            <a:off x="5837291" y="4500435"/>
            <a:ext cx="660262" cy="65880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B72E0D3-157B-4052-91F8-C0C0321ABE5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3" t="19233" r="19630" b="19910"/>
          <a:stretch/>
        </p:blipFill>
        <p:spPr>
          <a:xfrm>
            <a:off x="7315645" y="4500435"/>
            <a:ext cx="660263" cy="65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18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9" name="Elbow Connector 57">
            <a:extLst>
              <a:ext uri="{FF2B5EF4-FFF2-40B4-BE49-F238E27FC236}">
                <a16:creationId xmlns:a16="http://schemas.microsoft.com/office/drawing/2014/main" id="{CC37C57D-54ED-4A81-8AD8-5594C93E21C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947173" y="2337029"/>
            <a:ext cx="841305" cy="39664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Elbow Connector 167">
            <a:extLst>
              <a:ext uri="{FF2B5EF4-FFF2-40B4-BE49-F238E27FC236}">
                <a16:creationId xmlns:a16="http://schemas.microsoft.com/office/drawing/2014/main" id="{8DF01F71-976C-401C-BA5E-F6DF1AACB67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169403" y="2462348"/>
            <a:ext cx="892750" cy="211745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Elbow Connector 167">
            <a:extLst>
              <a:ext uri="{FF2B5EF4-FFF2-40B4-BE49-F238E27FC236}">
                <a16:creationId xmlns:a16="http://schemas.microsoft.com/office/drawing/2014/main" id="{58C4D149-6A72-438A-8D69-078C66F382BC}"/>
              </a:ext>
            </a:extLst>
          </p:cNvPr>
          <p:cNvCxnSpPr>
            <a:cxnSpLocks/>
          </p:cNvCxnSpPr>
          <p:nvPr/>
        </p:nvCxnSpPr>
        <p:spPr>
          <a:xfrm rot="16200000" flipV="1">
            <a:off x="2629544" y="2435490"/>
            <a:ext cx="920752" cy="255368"/>
          </a:xfrm>
          <a:prstGeom prst="bentConnector3">
            <a:avLst>
              <a:gd name="adj1" fmla="val 51379"/>
            </a:avLst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Elbow Connector 166">
            <a:extLst>
              <a:ext uri="{FF2B5EF4-FFF2-40B4-BE49-F238E27FC236}">
                <a16:creationId xmlns:a16="http://schemas.microsoft.com/office/drawing/2014/main" id="{0CA91FFC-A462-46F9-B809-13BAE591A3F0}"/>
              </a:ext>
            </a:extLst>
          </p:cNvPr>
          <p:cNvCxnSpPr>
            <a:cxnSpLocks/>
          </p:cNvCxnSpPr>
          <p:nvPr/>
        </p:nvCxnSpPr>
        <p:spPr>
          <a:xfrm rot="5400000">
            <a:off x="1923676" y="3772162"/>
            <a:ext cx="683850" cy="296728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0" y="3280270"/>
            <a:ext cx="8984180" cy="17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03200" y="180000"/>
            <a:ext cx="8029575" cy="1260000"/>
          </a:xfrm>
        </p:spPr>
        <p:txBody>
          <a:bodyPr>
            <a:noAutofit/>
          </a:bodyPr>
          <a:lstStyle/>
          <a:p>
            <a:r>
              <a:rPr lang="en-US" b="1" dirty="0">
                <a:latin typeface="+mj-lt"/>
              </a:rPr>
              <a:t>Company  History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combination of companies created to share knowledge and expertise for the paper industries</a:t>
            </a:r>
          </a:p>
        </p:txBody>
      </p:sp>
      <p:sp>
        <p:nvSpPr>
          <p:cNvPr id="81" name="Freeform 6"/>
          <p:cNvSpPr>
            <a:spLocks/>
          </p:cNvSpPr>
          <p:nvPr/>
        </p:nvSpPr>
        <p:spPr bwMode="auto">
          <a:xfrm>
            <a:off x="8785310" y="3146920"/>
            <a:ext cx="218016" cy="266700"/>
          </a:xfrm>
          <a:custGeom>
            <a:avLst/>
            <a:gdLst>
              <a:gd name="T0" fmla="*/ 0 w 103"/>
              <a:gd name="T1" fmla="*/ 126 h 126"/>
              <a:gd name="T2" fmla="*/ 0 w 103"/>
              <a:gd name="T3" fmla="*/ 0 h 126"/>
              <a:gd name="T4" fmla="*/ 103 w 103"/>
              <a:gd name="T5" fmla="*/ 63 h 126"/>
              <a:gd name="T6" fmla="*/ 0 w 103"/>
              <a:gd name="T7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3" h="126">
                <a:moveTo>
                  <a:pt x="0" y="126"/>
                </a:moveTo>
                <a:lnTo>
                  <a:pt x="0" y="0"/>
                </a:lnTo>
                <a:lnTo>
                  <a:pt x="103" y="63"/>
                </a:lnTo>
                <a:lnTo>
                  <a:pt x="0" y="12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2024" y="4294888"/>
            <a:ext cx="1611574" cy="86177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1600" dirty="0">
                <a:latin typeface="+mj-lt"/>
              </a:rPr>
              <a:t>Marquip, Inc founded in Phillips, WI USA</a:t>
            </a:r>
          </a:p>
        </p:txBody>
      </p:sp>
      <p:cxnSp>
        <p:nvCxnSpPr>
          <p:cNvPr id="165" name="Elbow Connector 164"/>
          <p:cNvCxnSpPr>
            <a:cxnSpLocks/>
          </p:cNvCxnSpPr>
          <p:nvPr/>
        </p:nvCxnSpPr>
        <p:spPr>
          <a:xfrm rot="5400000">
            <a:off x="241344" y="3754334"/>
            <a:ext cx="658256" cy="357984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Elbow Connector 165"/>
          <p:cNvCxnSpPr>
            <a:cxnSpLocks/>
          </p:cNvCxnSpPr>
          <p:nvPr/>
        </p:nvCxnSpPr>
        <p:spPr>
          <a:xfrm rot="16200000" flipV="1">
            <a:off x="994303" y="2364349"/>
            <a:ext cx="837262" cy="352255"/>
          </a:xfrm>
          <a:prstGeom prst="bentConnector3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Elbow Connector 166"/>
          <p:cNvCxnSpPr>
            <a:cxnSpLocks/>
          </p:cNvCxnSpPr>
          <p:nvPr/>
        </p:nvCxnSpPr>
        <p:spPr>
          <a:xfrm rot="16200000" flipH="1">
            <a:off x="3890697" y="3775481"/>
            <a:ext cx="685310" cy="303286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Elbow Connector 167"/>
          <p:cNvCxnSpPr>
            <a:cxnSpLocks/>
          </p:cNvCxnSpPr>
          <p:nvPr/>
        </p:nvCxnSpPr>
        <p:spPr>
          <a:xfrm rot="5400000" flipH="1" flipV="1">
            <a:off x="4571256" y="2409266"/>
            <a:ext cx="886033" cy="29690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8005" y="3943439"/>
            <a:ext cx="690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5"/>
                </a:solidFill>
                <a:latin typeface="+mj-lt"/>
              </a:rPr>
              <a:t>1968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244375" y="2170851"/>
            <a:ext cx="690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4"/>
                </a:solidFill>
                <a:latin typeface="+mj-lt"/>
              </a:rPr>
              <a:t>2000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106631" y="4269815"/>
            <a:ext cx="1356009" cy="6155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1600" dirty="0">
                <a:latin typeface="+mj-lt"/>
              </a:rPr>
              <a:t>Acquire Apollo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962236" y="2170851"/>
            <a:ext cx="690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j-lt"/>
              </a:rPr>
              <a:t>2007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454179" y="2170851"/>
            <a:ext cx="690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5"/>
                </a:solidFill>
                <a:latin typeface="+mj-lt"/>
              </a:rPr>
              <a:t>2011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40499" y="2948430"/>
            <a:ext cx="640080" cy="640080"/>
            <a:chOff x="316063" y="3218479"/>
            <a:chExt cx="640080" cy="640080"/>
          </a:xfrm>
          <a:solidFill>
            <a:schemeClr val="accent1"/>
          </a:solidFill>
        </p:grpSpPr>
        <p:sp>
          <p:nvSpPr>
            <p:cNvPr id="177" name="Oval 176"/>
            <p:cNvSpPr/>
            <p:nvPr/>
          </p:nvSpPr>
          <p:spPr>
            <a:xfrm>
              <a:off x="316063" y="3218479"/>
              <a:ext cx="640080" cy="640080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48" name="Freeform 10"/>
            <p:cNvSpPr>
              <a:spLocks/>
            </p:cNvSpPr>
            <p:nvPr/>
          </p:nvSpPr>
          <p:spPr bwMode="auto">
            <a:xfrm>
              <a:off x="462773" y="3352257"/>
              <a:ext cx="393525" cy="372524"/>
            </a:xfrm>
            <a:custGeom>
              <a:avLst/>
              <a:gdLst>
                <a:gd name="T0" fmla="*/ 1397 w 1397"/>
                <a:gd name="T1" fmla="*/ 198 h 1160"/>
                <a:gd name="T2" fmla="*/ 1180 w 1397"/>
                <a:gd name="T3" fmla="*/ 0 h 1160"/>
                <a:gd name="T4" fmla="*/ 509 w 1397"/>
                <a:gd name="T5" fmla="*/ 733 h 1160"/>
                <a:gd name="T6" fmla="*/ 196 w 1397"/>
                <a:gd name="T7" fmla="*/ 420 h 1160"/>
                <a:gd name="T8" fmla="*/ 0 w 1397"/>
                <a:gd name="T9" fmla="*/ 619 h 1160"/>
                <a:gd name="T10" fmla="*/ 543 w 1397"/>
                <a:gd name="T11" fmla="*/ 1160 h 1160"/>
                <a:gd name="T12" fmla="*/ 1397 w 1397"/>
                <a:gd name="T13" fmla="*/ 19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7" h="1160">
                  <a:moveTo>
                    <a:pt x="1397" y="198"/>
                  </a:moveTo>
                  <a:lnTo>
                    <a:pt x="1180" y="0"/>
                  </a:lnTo>
                  <a:lnTo>
                    <a:pt x="509" y="733"/>
                  </a:lnTo>
                  <a:lnTo>
                    <a:pt x="196" y="420"/>
                  </a:lnTo>
                  <a:lnTo>
                    <a:pt x="0" y="619"/>
                  </a:lnTo>
                  <a:lnTo>
                    <a:pt x="543" y="1160"/>
                  </a:lnTo>
                  <a:lnTo>
                    <a:pt x="1397" y="19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69019" y="2959079"/>
            <a:ext cx="640080" cy="640080"/>
            <a:chOff x="1334290" y="3218479"/>
            <a:chExt cx="640080" cy="640080"/>
          </a:xfrm>
          <a:solidFill>
            <a:schemeClr val="accent3"/>
          </a:solidFill>
        </p:grpSpPr>
        <p:sp>
          <p:nvSpPr>
            <p:cNvPr id="182" name="Oval 181"/>
            <p:cNvSpPr/>
            <p:nvPr/>
          </p:nvSpPr>
          <p:spPr>
            <a:xfrm>
              <a:off x="1334290" y="3218479"/>
              <a:ext cx="640080" cy="640080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49" name="Freeform 10"/>
            <p:cNvSpPr>
              <a:spLocks/>
            </p:cNvSpPr>
            <p:nvPr/>
          </p:nvSpPr>
          <p:spPr bwMode="auto">
            <a:xfrm>
              <a:off x="1483920" y="3352257"/>
              <a:ext cx="393525" cy="372524"/>
            </a:xfrm>
            <a:custGeom>
              <a:avLst/>
              <a:gdLst>
                <a:gd name="T0" fmla="*/ 1397 w 1397"/>
                <a:gd name="T1" fmla="*/ 198 h 1160"/>
                <a:gd name="T2" fmla="*/ 1180 w 1397"/>
                <a:gd name="T3" fmla="*/ 0 h 1160"/>
                <a:gd name="T4" fmla="*/ 509 w 1397"/>
                <a:gd name="T5" fmla="*/ 733 h 1160"/>
                <a:gd name="T6" fmla="*/ 196 w 1397"/>
                <a:gd name="T7" fmla="*/ 420 h 1160"/>
                <a:gd name="T8" fmla="*/ 0 w 1397"/>
                <a:gd name="T9" fmla="*/ 619 h 1160"/>
                <a:gd name="T10" fmla="*/ 543 w 1397"/>
                <a:gd name="T11" fmla="*/ 1160 h 1160"/>
                <a:gd name="T12" fmla="*/ 1397 w 1397"/>
                <a:gd name="T13" fmla="*/ 19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7" h="1160">
                  <a:moveTo>
                    <a:pt x="1397" y="198"/>
                  </a:moveTo>
                  <a:lnTo>
                    <a:pt x="1180" y="0"/>
                  </a:lnTo>
                  <a:lnTo>
                    <a:pt x="509" y="733"/>
                  </a:lnTo>
                  <a:lnTo>
                    <a:pt x="196" y="420"/>
                  </a:lnTo>
                  <a:lnTo>
                    <a:pt x="0" y="619"/>
                  </a:lnTo>
                  <a:lnTo>
                    <a:pt x="543" y="1160"/>
                  </a:lnTo>
                  <a:lnTo>
                    <a:pt x="1397" y="19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894349" y="2945161"/>
            <a:ext cx="640080" cy="640080"/>
            <a:chOff x="3462893" y="3217288"/>
            <a:chExt cx="640080" cy="640080"/>
          </a:xfrm>
          <a:solidFill>
            <a:schemeClr val="accent4"/>
          </a:solidFill>
        </p:grpSpPr>
        <p:sp>
          <p:nvSpPr>
            <p:cNvPr id="174" name="Oval 173"/>
            <p:cNvSpPr/>
            <p:nvPr/>
          </p:nvSpPr>
          <p:spPr>
            <a:xfrm>
              <a:off x="3462893" y="3217288"/>
              <a:ext cx="640080" cy="640080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50" name="Freeform 10"/>
            <p:cNvSpPr>
              <a:spLocks/>
            </p:cNvSpPr>
            <p:nvPr/>
          </p:nvSpPr>
          <p:spPr bwMode="auto">
            <a:xfrm>
              <a:off x="3590732" y="3365446"/>
              <a:ext cx="393525" cy="372524"/>
            </a:xfrm>
            <a:custGeom>
              <a:avLst/>
              <a:gdLst>
                <a:gd name="T0" fmla="*/ 1397 w 1397"/>
                <a:gd name="T1" fmla="*/ 198 h 1160"/>
                <a:gd name="T2" fmla="*/ 1180 w 1397"/>
                <a:gd name="T3" fmla="*/ 0 h 1160"/>
                <a:gd name="T4" fmla="*/ 509 w 1397"/>
                <a:gd name="T5" fmla="*/ 733 h 1160"/>
                <a:gd name="T6" fmla="*/ 196 w 1397"/>
                <a:gd name="T7" fmla="*/ 420 h 1160"/>
                <a:gd name="T8" fmla="*/ 0 w 1397"/>
                <a:gd name="T9" fmla="*/ 619 h 1160"/>
                <a:gd name="T10" fmla="*/ 543 w 1397"/>
                <a:gd name="T11" fmla="*/ 1160 h 1160"/>
                <a:gd name="T12" fmla="*/ 1397 w 1397"/>
                <a:gd name="T13" fmla="*/ 19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7" h="1160">
                  <a:moveTo>
                    <a:pt x="1397" y="198"/>
                  </a:moveTo>
                  <a:lnTo>
                    <a:pt x="1180" y="0"/>
                  </a:lnTo>
                  <a:lnTo>
                    <a:pt x="509" y="733"/>
                  </a:lnTo>
                  <a:lnTo>
                    <a:pt x="196" y="420"/>
                  </a:lnTo>
                  <a:lnTo>
                    <a:pt x="0" y="619"/>
                  </a:lnTo>
                  <a:lnTo>
                    <a:pt x="543" y="1160"/>
                  </a:lnTo>
                  <a:lnTo>
                    <a:pt x="1397" y="19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42554" y="2945161"/>
            <a:ext cx="640080" cy="640080"/>
            <a:chOff x="4850325" y="3219351"/>
            <a:chExt cx="640080" cy="640080"/>
          </a:xfrm>
          <a:solidFill>
            <a:schemeClr val="tx2"/>
          </a:solidFill>
        </p:grpSpPr>
        <p:sp>
          <p:nvSpPr>
            <p:cNvPr id="185" name="Oval 184"/>
            <p:cNvSpPr/>
            <p:nvPr/>
          </p:nvSpPr>
          <p:spPr>
            <a:xfrm>
              <a:off x="4850325" y="3219351"/>
              <a:ext cx="640080" cy="640080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51" name="Freeform 10"/>
            <p:cNvSpPr>
              <a:spLocks/>
            </p:cNvSpPr>
            <p:nvPr/>
          </p:nvSpPr>
          <p:spPr bwMode="auto">
            <a:xfrm>
              <a:off x="4971785" y="3365446"/>
              <a:ext cx="393525" cy="372524"/>
            </a:xfrm>
            <a:custGeom>
              <a:avLst/>
              <a:gdLst>
                <a:gd name="T0" fmla="*/ 1397 w 1397"/>
                <a:gd name="T1" fmla="*/ 198 h 1160"/>
                <a:gd name="T2" fmla="*/ 1180 w 1397"/>
                <a:gd name="T3" fmla="*/ 0 h 1160"/>
                <a:gd name="T4" fmla="*/ 509 w 1397"/>
                <a:gd name="T5" fmla="*/ 733 h 1160"/>
                <a:gd name="T6" fmla="*/ 196 w 1397"/>
                <a:gd name="T7" fmla="*/ 420 h 1160"/>
                <a:gd name="T8" fmla="*/ 0 w 1397"/>
                <a:gd name="T9" fmla="*/ 619 h 1160"/>
                <a:gd name="T10" fmla="*/ 543 w 1397"/>
                <a:gd name="T11" fmla="*/ 1160 h 1160"/>
                <a:gd name="T12" fmla="*/ 1397 w 1397"/>
                <a:gd name="T13" fmla="*/ 19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7" h="1160">
                  <a:moveTo>
                    <a:pt x="1397" y="198"/>
                  </a:moveTo>
                  <a:lnTo>
                    <a:pt x="1180" y="0"/>
                  </a:lnTo>
                  <a:lnTo>
                    <a:pt x="509" y="733"/>
                  </a:lnTo>
                  <a:lnTo>
                    <a:pt x="196" y="420"/>
                  </a:lnTo>
                  <a:lnTo>
                    <a:pt x="0" y="619"/>
                  </a:lnTo>
                  <a:lnTo>
                    <a:pt x="543" y="1160"/>
                  </a:lnTo>
                  <a:lnTo>
                    <a:pt x="1397" y="19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5389440" y="4289972"/>
            <a:ext cx="2078633" cy="112263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1600" dirty="0">
                <a:latin typeface="+mj-lt"/>
              </a:rPr>
              <a:t>Acquire ECH Will, Pemco and Kugler-Womako and become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BW Papersystems</a:t>
            </a:r>
          </a:p>
        </p:txBody>
      </p:sp>
      <p:cxnSp>
        <p:nvCxnSpPr>
          <p:cNvPr id="58" name="Elbow Connector 57"/>
          <p:cNvCxnSpPr>
            <a:cxnSpLocks/>
          </p:cNvCxnSpPr>
          <p:nvPr/>
        </p:nvCxnSpPr>
        <p:spPr>
          <a:xfrm rot="16200000" flipH="1">
            <a:off x="5561805" y="3725330"/>
            <a:ext cx="683513" cy="405455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456581" y="3958315"/>
            <a:ext cx="690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4"/>
                </a:solidFill>
                <a:latin typeface="+mj-lt"/>
              </a:rPr>
              <a:t>2014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010316" y="1745372"/>
            <a:ext cx="1628648" cy="36932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1600" dirty="0">
                <a:latin typeface="+mj-lt"/>
              </a:rPr>
              <a:t>Acquire Curioni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718013" y="2943081"/>
            <a:ext cx="640080" cy="640080"/>
            <a:chOff x="7494951" y="907138"/>
            <a:chExt cx="640080" cy="640080"/>
          </a:xfrm>
          <a:solidFill>
            <a:schemeClr val="accent5"/>
          </a:solidFill>
        </p:grpSpPr>
        <p:sp>
          <p:nvSpPr>
            <p:cNvPr id="171" name="Oval 170"/>
            <p:cNvSpPr/>
            <p:nvPr/>
          </p:nvSpPr>
          <p:spPr>
            <a:xfrm>
              <a:off x="7494951" y="907138"/>
              <a:ext cx="640080" cy="640080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63" name="Freeform 10"/>
            <p:cNvSpPr>
              <a:spLocks/>
            </p:cNvSpPr>
            <p:nvPr/>
          </p:nvSpPr>
          <p:spPr bwMode="auto">
            <a:xfrm>
              <a:off x="7618228" y="1058143"/>
              <a:ext cx="393525" cy="372524"/>
            </a:xfrm>
            <a:custGeom>
              <a:avLst/>
              <a:gdLst>
                <a:gd name="T0" fmla="*/ 1397 w 1397"/>
                <a:gd name="T1" fmla="*/ 198 h 1160"/>
                <a:gd name="T2" fmla="*/ 1180 w 1397"/>
                <a:gd name="T3" fmla="*/ 0 h 1160"/>
                <a:gd name="T4" fmla="*/ 509 w 1397"/>
                <a:gd name="T5" fmla="*/ 733 h 1160"/>
                <a:gd name="T6" fmla="*/ 196 w 1397"/>
                <a:gd name="T7" fmla="*/ 420 h 1160"/>
                <a:gd name="T8" fmla="*/ 0 w 1397"/>
                <a:gd name="T9" fmla="*/ 619 h 1160"/>
                <a:gd name="T10" fmla="*/ 543 w 1397"/>
                <a:gd name="T11" fmla="*/ 1160 h 1160"/>
                <a:gd name="T12" fmla="*/ 1397 w 1397"/>
                <a:gd name="T13" fmla="*/ 19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7" h="1160">
                  <a:moveTo>
                    <a:pt x="1397" y="198"/>
                  </a:moveTo>
                  <a:lnTo>
                    <a:pt x="1180" y="0"/>
                  </a:lnTo>
                  <a:lnTo>
                    <a:pt x="509" y="733"/>
                  </a:lnTo>
                  <a:lnTo>
                    <a:pt x="196" y="420"/>
                  </a:lnTo>
                  <a:lnTo>
                    <a:pt x="0" y="619"/>
                  </a:lnTo>
                  <a:lnTo>
                    <a:pt x="543" y="1160"/>
                  </a:lnTo>
                  <a:lnTo>
                    <a:pt x="1397" y="19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7870267" y="2167374"/>
            <a:ext cx="690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3"/>
                </a:solidFill>
                <a:latin typeface="+mj-lt"/>
              </a:rPr>
              <a:t>2018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682715" y="1532124"/>
            <a:ext cx="1834162" cy="86177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1600" dirty="0">
                <a:latin typeface="+mj-lt"/>
              </a:rPr>
              <a:t>Acquire Bielomatik Paper Processing</a:t>
            </a:r>
          </a:p>
        </p:txBody>
      </p: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476CA55D-514E-4327-9E33-DE64EAA15042}"/>
              </a:ext>
            </a:extLst>
          </p:cNvPr>
          <p:cNvGrpSpPr/>
          <p:nvPr/>
        </p:nvGrpSpPr>
        <p:grpSpPr>
          <a:xfrm>
            <a:off x="7007074" y="2944390"/>
            <a:ext cx="640080" cy="640080"/>
            <a:chOff x="7494951" y="907138"/>
            <a:chExt cx="640080" cy="640080"/>
          </a:xfrm>
          <a:solidFill>
            <a:schemeClr val="accent4"/>
          </a:solidFill>
        </p:grpSpPr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8F6E923D-1F2F-45E9-AE70-0EBAE2A528BB}"/>
                </a:ext>
              </a:extLst>
            </p:cNvPr>
            <p:cNvSpPr/>
            <p:nvPr/>
          </p:nvSpPr>
          <p:spPr>
            <a:xfrm>
              <a:off x="7494951" y="907138"/>
              <a:ext cx="640080" cy="640080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28" name="Freeform 10">
              <a:extLst>
                <a:ext uri="{FF2B5EF4-FFF2-40B4-BE49-F238E27FC236}">
                  <a16:creationId xmlns:a16="http://schemas.microsoft.com/office/drawing/2014/main" id="{E86AABAB-720F-4ACD-892C-87E64C0EB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8228" y="1058143"/>
              <a:ext cx="393525" cy="372524"/>
            </a:xfrm>
            <a:custGeom>
              <a:avLst/>
              <a:gdLst>
                <a:gd name="T0" fmla="*/ 1397 w 1397"/>
                <a:gd name="T1" fmla="*/ 198 h 1160"/>
                <a:gd name="T2" fmla="*/ 1180 w 1397"/>
                <a:gd name="T3" fmla="*/ 0 h 1160"/>
                <a:gd name="T4" fmla="*/ 509 w 1397"/>
                <a:gd name="T5" fmla="*/ 733 h 1160"/>
                <a:gd name="T6" fmla="*/ 196 w 1397"/>
                <a:gd name="T7" fmla="*/ 420 h 1160"/>
                <a:gd name="T8" fmla="*/ 0 w 1397"/>
                <a:gd name="T9" fmla="*/ 619 h 1160"/>
                <a:gd name="T10" fmla="*/ 543 w 1397"/>
                <a:gd name="T11" fmla="*/ 1160 h 1160"/>
                <a:gd name="T12" fmla="*/ 1397 w 1397"/>
                <a:gd name="T13" fmla="*/ 19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7" h="1160">
                  <a:moveTo>
                    <a:pt x="1397" y="198"/>
                  </a:moveTo>
                  <a:lnTo>
                    <a:pt x="1180" y="0"/>
                  </a:lnTo>
                  <a:lnTo>
                    <a:pt x="509" y="733"/>
                  </a:lnTo>
                  <a:lnTo>
                    <a:pt x="196" y="420"/>
                  </a:lnTo>
                  <a:lnTo>
                    <a:pt x="0" y="619"/>
                  </a:lnTo>
                  <a:lnTo>
                    <a:pt x="543" y="1160"/>
                  </a:lnTo>
                  <a:lnTo>
                    <a:pt x="1397" y="19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E60BA540-F5E6-44B2-9A3A-2A0717A1B361}"/>
              </a:ext>
            </a:extLst>
          </p:cNvPr>
          <p:cNvGrpSpPr/>
          <p:nvPr/>
        </p:nvGrpSpPr>
        <p:grpSpPr>
          <a:xfrm>
            <a:off x="5354555" y="2955398"/>
            <a:ext cx="640080" cy="640080"/>
            <a:chOff x="6539180" y="2241141"/>
            <a:chExt cx="640080" cy="640080"/>
          </a:xfrm>
          <a:solidFill>
            <a:schemeClr val="accent1"/>
          </a:solidFill>
        </p:grpSpPr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403949A-304D-4317-BBA4-DC5C16E2F939}"/>
                </a:ext>
              </a:extLst>
            </p:cNvPr>
            <p:cNvSpPr/>
            <p:nvPr/>
          </p:nvSpPr>
          <p:spPr>
            <a:xfrm>
              <a:off x="6539180" y="2241141"/>
              <a:ext cx="640080" cy="640080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34" name="Freeform 10">
              <a:extLst>
                <a:ext uri="{FF2B5EF4-FFF2-40B4-BE49-F238E27FC236}">
                  <a16:creationId xmlns:a16="http://schemas.microsoft.com/office/drawing/2014/main" id="{65B267EE-5018-4152-9E85-F0DA391A5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0431" y="2387853"/>
              <a:ext cx="393525" cy="372524"/>
            </a:xfrm>
            <a:custGeom>
              <a:avLst/>
              <a:gdLst>
                <a:gd name="T0" fmla="*/ 1397 w 1397"/>
                <a:gd name="T1" fmla="*/ 198 h 1160"/>
                <a:gd name="T2" fmla="*/ 1180 w 1397"/>
                <a:gd name="T3" fmla="*/ 0 h 1160"/>
                <a:gd name="T4" fmla="*/ 509 w 1397"/>
                <a:gd name="T5" fmla="*/ 733 h 1160"/>
                <a:gd name="T6" fmla="*/ 196 w 1397"/>
                <a:gd name="T7" fmla="*/ 420 h 1160"/>
                <a:gd name="T8" fmla="*/ 0 w 1397"/>
                <a:gd name="T9" fmla="*/ 619 h 1160"/>
                <a:gd name="T10" fmla="*/ 543 w 1397"/>
                <a:gd name="T11" fmla="*/ 1160 h 1160"/>
                <a:gd name="T12" fmla="*/ 1397 w 1397"/>
                <a:gd name="T13" fmla="*/ 19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7" h="1160">
                  <a:moveTo>
                    <a:pt x="1397" y="198"/>
                  </a:moveTo>
                  <a:lnTo>
                    <a:pt x="1180" y="0"/>
                  </a:lnTo>
                  <a:lnTo>
                    <a:pt x="509" y="733"/>
                  </a:lnTo>
                  <a:lnTo>
                    <a:pt x="196" y="420"/>
                  </a:lnTo>
                  <a:lnTo>
                    <a:pt x="0" y="619"/>
                  </a:lnTo>
                  <a:lnTo>
                    <a:pt x="543" y="1160"/>
                  </a:lnTo>
                  <a:lnTo>
                    <a:pt x="1397" y="19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6C549272-4A7B-4CCB-927E-49E99250950B}"/>
              </a:ext>
            </a:extLst>
          </p:cNvPr>
          <p:cNvGrpSpPr/>
          <p:nvPr/>
        </p:nvGrpSpPr>
        <p:grpSpPr>
          <a:xfrm>
            <a:off x="7838517" y="2943081"/>
            <a:ext cx="640080" cy="640080"/>
            <a:chOff x="4850325" y="3219351"/>
            <a:chExt cx="640080" cy="640080"/>
          </a:xfrm>
        </p:grpSpPr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10690179-FE69-4E67-9922-524F6D57ECE2}"/>
                </a:ext>
              </a:extLst>
            </p:cNvPr>
            <p:cNvSpPr/>
            <p:nvPr/>
          </p:nvSpPr>
          <p:spPr>
            <a:xfrm>
              <a:off x="4850325" y="3219351"/>
              <a:ext cx="640080" cy="640080"/>
            </a:xfrm>
            <a:prstGeom prst="ellipse">
              <a:avLst/>
            </a:prstGeom>
            <a:solidFill>
              <a:schemeClr val="accent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37" name="Freeform 10">
              <a:extLst>
                <a:ext uri="{FF2B5EF4-FFF2-40B4-BE49-F238E27FC236}">
                  <a16:creationId xmlns:a16="http://schemas.microsoft.com/office/drawing/2014/main" id="{FA7546E2-EDE7-458F-9C25-6A330D016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1785" y="3365446"/>
              <a:ext cx="393525" cy="372524"/>
            </a:xfrm>
            <a:custGeom>
              <a:avLst/>
              <a:gdLst>
                <a:gd name="T0" fmla="*/ 1397 w 1397"/>
                <a:gd name="T1" fmla="*/ 198 h 1160"/>
                <a:gd name="T2" fmla="*/ 1180 w 1397"/>
                <a:gd name="T3" fmla="*/ 0 h 1160"/>
                <a:gd name="T4" fmla="*/ 509 w 1397"/>
                <a:gd name="T5" fmla="*/ 733 h 1160"/>
                <a:gd name="T6" fmla="*/ 196 w 1397"/>
                <a:gd name="T7" fmla="*/ 420 h 1160"/>
                <a:gd name="T8" fmla="*/ 0 w 1397"/>
                <a:gd name="T9" fmla="*/ 619 h 1160"/>
                <a:gd name="T10" fmla="*/ 543 w 1397"/>
                <a:gd name="T11" fmla="*/ 1160 h 1160"/>
                <a:gd name="T12" fmla="*/ 1397 w 1397"/>
                <a:gd name="T13" fmla="*/ 19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7" h="1160">
                  <a:moveTo>
                    <a:pt x="1397" y="198"/>
                  </a:moveTo>
                  <a:lnTo>
                    <a:pt x="1180" y="0"/>
                  </a:lnTo>
                  <a:lnTo>
                    <a:pt x="509" y="733"/>
                  </a:lnTo>
                  <a:lnTo>
                    <a:pt x="196" y="420"/>
                  </a:lnTo>
                  <a:lnTo>
                    <a:pt x="0" y="619"/>
                  </a:lnTo>
                  <a:lnTo>
                    <a:pt x="543" y="1160"/>
                  </a:lnTo>
                  <a:lnTo>
                    <a:pt x="1397" y="19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8C70B666-2A8B-4AA0-9E57-4A78F21C6F2C}"/>
              </a:ext>
            </a:extLst>
          </p:cNvPr>
          <p:cNvGrpSpPr/>
          <p:nvPr/>
        </p:nvGrpSpPr>
        <p:grpSpPr>
          <a:xfrm>
            <a:off x="6183963" y="2955398"/>
            <a:ext cx="640080" cy="640080"/>
            <a:chOff x="3462893" y="3217288"/>
            <a:chExt cx="640080" cy="640080"/>
          </a:xfrm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DCD0B35D-0C9A-41E0-AD65-8FA6F973855D}"/>
                </a:ext>
              </a:extLst>
            </p:cNvPr>
            <p:cNvSpPr/>
            <p:nvPr/>
          </p:nvSpPr>
          <p:spPr>
            <a:xfrm>
              <a:off x="3462893" y="3217288"/>
              <a:ext cx="640080" cy="64008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40" name="Freeform 10">
              <a:extLst>
                <a:ext uri="{FF2B5EF4-FFF2-40B4-BE49-F238E27FC236}">
                  <a16:creationId xmlns:a16="http://schemas.microsoft.com/office/drawing/2014/main" id="{A4D9DBF0-B1DC-479A-8394-8B993D303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0732" y="3365446"/>
              <a:ext cx="393525" cy="372524"/>
            </a:xfrm>
            <a:custGeom>
              <a:avLst/>
              <a:gdLst>
                <a:gd name="T0" fmla="*/ 1397 w 1397"/>
                <a:gd name="T1" fmla="*/ 198 h 1160"/>
                <a:gd name="T2" fmla="*/ 1180 w 1397"/>
                <a:gd name="T3" fmla="*/ 0 h 1160"/>
                <a:gd name="T4" fmla="*/ 509 w 1397"/>
                <a:gd name="T5" fmla="*/ 733 h 1160"/>
                <a:gd name="T6" fmla="*/ 196 w 1397"/>
                <a:gd name="T7" fmla="*/ 420 h 1160"/>
                <a:gd name="T8" fmla="*/ 0 w 1397"/>
                <a:gd name="T9" fmla="*/ 619 h 1160"/>
                <a:gd name="T10" fmla="*/ 543 w 1397"/>
                <a:gd name="T11" fmla="*/ 1160 h 1160"/>
                <a:gd name="T12" fmla="*/ 1397 w 1397"/>
                <a:gd name="T13" fmla="*/ 19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7" h="1160">
                  <a:moveTo>
                    <a:pt x="1397" y="198"/>
                  </a:moveTo>
                  <a:lnTo>
                    <a:pt x="1180" y="0"/>
                  </a:lnTo>
                  <a:lnTo>
                    <a:pt x="509" y="733"/>
                  </a:lnTo>
                  <a:lnTo>
                    <a:pt x="196" y="420"/>
                  </a:lnTo>
                  <a:lnTo>
                    <a:pt x="0" y="619"/>
                  </a:lnTo>
                  <a:lnTo>
                    <a:pt x="543" y="1160"/>
                  </a:lnTo>
                  <a:lnTo>
                    <a:pt x="1397" y="19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</p:grpSp>
      <p:sp>
        <p:nvSpPr>
          <p:cNvPr id="342" name="Rectangle 341">
            <a:extLst>
              <a:ext uri="{FF2B5EF4-FFF2-40B4-BE49-F238E27FC236}">
                <a16:creationId xmlns:a16="http://schemas.microsoft.com/office/drawing/2014/main" id="{BC51352F-D0F8-45AF-A014-FD581D8EC04C}"/>
              </a:ext>
            </a:extLst>
          </p:cNvPr>
          <p:cNvSpPr/>
          <p:nvPr/>
        </p:nvSpPr>
        <p:spPr>
          <a:xfrm>
            <a:off x="1714626" y="4296056"/>
            <a:ext cx="2304639" cy="135421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1600" dirty="0">
                <a:latin typeface="+mj-lt"/>
              </a:rPr>
              <a:t>Ward Machinery Company, and United Container Co merge with Marquip to become MarquipWardUnited</a:t>
            </a: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22203639-6117-4810-8AA9-F15D35BCE14C}"/>
              </a:ext>
            </a:extLst>
          </p:cNvPr>
          <p:cNvSpPr txBox="1"/>
          <p:nvPr/>
        </p:nvSpPr>
        <p:spPr>
          <a:xfrm>
            <a:off x="2133762" y="3933304"/>
            <a:ext cx="690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latin typeface="+mj-lt"/>
              </a:rPr>
              <a:t>2002</a:t>
            </a:r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5E0FBD2E-0607-44B6-AA75-3886D266DF8A}"/>
              </a:ext>
            </a:extLst>
          </p:cNvPr>
          <p:cNvSpPr/>
          <p:nvPr/>
        </p:nvSpPr>
        <p:spPr>
          <a:xfrm>
            <a:off x="2130830" y="1745372"/>
            <a:ext cx="1666070" cy="36932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1600" dirty="0">
                <a:latin typeface="+mj-lt"/>
              </a:rPr>
              <a:t>Acquire VortX</a:t>
            </a: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256EBF8B-78FD-43E4-A3FA-37CFBCF9097B}"/>
              </a:ext>
            </a:extLst>
          </p:cNvPr>
          <p:cNvSpPr txBox="1"/>
          <p:nvPr/>
        </p:nvSpPr>
        <p:spPr>
          <a:xfrm>
            <a:off x="3711399" y="3943439"/>
            <a:ext cx="690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3"/>
                </a:solidFill>
                <a:latin typeface="+mj-lt"/>
              </a:rPr>
              <a:t>2008</a:t>
            </a: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87F053B8-40C6-4457-8D51-0799AF98CBF4}"/>
              </a:ext>
            </a:extLst>
          </p:cNvPr>
          <p:cNvSpPr txBox="1"/>
          <p:nvPr/>
        </p:nvSpPr>
        <p:spPr>
          <a:xfrm>
            <a:off x="6031528" y="2169827"/>
            <a:ext cx="690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+mj-lt"/>
              </a:rPr>
              <a:t>2015</a:t>
            </a:r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89A24CCF-D65A-407E-BFD5-8E1F460A095D}"/>
              </a:ext>
            </a:extLst>
          </p:cNvPr>
          <p:cNvSpPr/>
          <p:nvPr/>
        </p:nvSpPr>
        <p:spPr>
          <a:xfrm>
            <a:off x="7689820" y="1514518"/>
            <a:ext cx="1356009" cy="6155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1600" dirty="0">
                <a:latin typeface="+mj-lt"/>
              </a:rPr>
              <a:t>Acquire K&amp;H and </a:t>
            </a:r>
            <a:r>
              <a:rPr lang="en-US" sz="1600" dirty="0" err="1">
                <a:latin typeface="+mj-lt"/>
              </a:rPr>
              <a:t>Questec</a:t>
            </a:r>
            <a:r>
              <a:rPr lang="en-US" sz="1600" dirty="0">
                <a:latin typeface="+mj-lt"/>
              </a:rPr>
              <a:t> 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96C702C-420D-4EAE-9570-2482D20529AC}"/>
              </a:ext>
            </a:extLst>
          </p:cNvPr>
          <p:cNvGrpSpPr/>
          <p:nvPr/>
        </p:nvGrpSpPr>
        <p:grpSpPr>
          <a:xfrm>
            <a:off x="408284" y="2964547"/>
            <a:ext cx="640080" cy="640080"/>
            <a:chOff x="316063" y="3218479"/>
            <a:chExt cx="640080" cy="640080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F5F4180-0D52-43B8-AE35-DE07F4FD1523}"/>
                </a:ext>
              </a:extLst>
            </p:cNvPr>
            <p:cNvSpPr/>
            <p:nvPr/>
          </p:nvSpPr>
          <p:spPr>
            <a:xfrm>
              <a:off x="316063" y="3218479"/>
              <a:ext cx="640080" cy="640080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573A2168-3A55-4393-87C3-8D869C4AB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73" y="3352257"/>
              <a:ext cx="393525" cy="372524"/>
            </a:xfrm>
            <a:custGeom>
              <a:avLst/>
              <a:gdLst>
                <a:gd name="T0" fmla="*/ 1397 w 1397"/>
                <a:gd name="T1" fmla="*/ 198 h 1160"/>
                <a:gd name="T2" fmla="*/ 1180 w 1397"/>
                <a:gd name="T3" fmla="*/ 0 h 1160"/>
                <a:gd name="T4" fmla="*/ 509 w 1397"/>
                <a:gd name="T5" fmla="*/ 733 h 1160"/>
                <a:gd name="T6" fmla="*/ 196 w 1397"/>
                <a:gd name="T7" fmla="*/ 420 h 1160"/>
                <a:gd name="T8" fmla="*/ 0 w 1397"/>
                <a:gd name="T9" fmla="*/ 619 h 1160"/>
                <a:gd name="T10" fmla="*/ 543 w 1397"/>
                <a:gd name="T11" fmla="*/ 1160 h 1160"/>
                <a:gd name="T12" fmla="*/ 1397 w 1397"/>
                <a:gd name="T13" fmla="*/ 19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7" h="1160">
                  <a:moveTo>
                    <a:pt x="1397" y="198"/>
                  </a:moveTo>
                  <a:lnTo>
                    <a:pt x="1180" y="0"/>
                  </a:lnTo>
                  <a:lnTo>
                    <a:pt x="509" y="733"/>
                  </a:lnTo>
                  <a:lnTo>
                    <a:pt x="196" y="420"/>
                  </a:lnTo>
                  <a:lnTo>
                    <a:pt x="0" y="619"/>
                  </a:lnTo>
                  <a:lnTo>
                    <a:pt x="543" y="1160"/>
                  </a:lnTo>
                  <a:lnTo>
                    <a:pt x="1397" y="19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EAB6607-FAB2-4665-9F83-05462153B71A}"/>
              </a:ext>
            </a:extLst>
          </p:cNvPr>
          <p:cNvSpPr/>
          <p:nvPr/>
        </p:nvSpPr>
        <p:spPr>
          <a:xfrm>
            <a:off x="-236236" y="1518023"/>
            <a:ext cx="2088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/>
              <a:t>Barry-</a:t>
            </a:r>
            <a:r>
              <a:rPr lang="en-US" sz="1600" dirty="0" err="1"/>
              <a:t>Wehmiller</a:t>
            </a:r>
            <a:r>
              <a:rPr lang="en-US" sz="1600" dirty="0"/>
              <a:t>, acquires Marquip</a:t>
            </a:r>
          </a:p>
        </p:txBody>
      </p:sp>
      <p:cxnSp>
        <p:nvCxnSpPr>
          <p:cNvPr id="78" name="Elbow Connector 57">
            <a:extLst>
              <a:ext uri="{FF2B5EF4-FFF2-40B4-BE49-F238E27FC236}">
                <a16:creationId xmlns:a16="http://schemas.microsoft.com/office/drawing/2014/main" id="{2320D81F-23F6-4C01-B9D1-3727BA4E8C9D}"/>
              </a:ext>
            </a:extLst>
          </p:cNvPr>
          <p:cNvCxnSpPr>
            <a:cxnSpLocks/>
          </p:cNvCxnSpPr>
          <p:nvPr/>
        </p:nvCxnSpPr>
        <p:spPr>
          <a:xfrm rot="16200000" flipH="1">
            <a:off x="7194553" y="3717580"/>
            <a:ext cx="689953" cy="414444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C1BF5B91-E918-43CC-82F7-4930C3EE6E00}"/>
              </a:ext>
            </a:extLst>
          </p:cNvPr>
          <p:cNvSpPr txBox="1"/>
          <p:nvPr/>
        </p:nvSpPr>
        <p:spPr>
          <a:xfrm>
            <a:off x="7026982" y="3949520"/>
            <a:ext cx="690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j-lt"/>
              </a:rPr>
              <a:t>2017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95DE2B1-C2C4-4326-9EE2-23842CFD3582}"/>
              </a:ext>
            </a:extLst>
          </p:cNvPr>
          <p:cNvSpPr/>
          <p:nvPr/>
        </p:nvSpPr>
        <p:spPr>
          <a:xfrm>
            <a:off x="7516877" y="4283317"/>
            <a:ext cx="1356009" cy="6155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1600" dirty="0">
                <a:latin typeface="+mj-lt"/>
              </a:rPr>
              <a:t>Acquire </a:t>
            </a:r>
            <a:r>
              <a:rPr lang="en-US" sz="1600" dirty="0" err="1">
                <a:latin typeface="+mj-lt"/>
              </a:rPr>
              <a:t>Zerand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2061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1035503" y="2938094"/>
            <a:ext cx="1980000" cy="900000"/>
          </a:xfrm>
          <a:prstGeom prst="roundRect">
            <a:avLst>
              <a:gd name="adj" fmla="val 7979"/>
            </a:avLst>
          </a:prstGeom>
          <a:solidFill>
            <a:srgbClr val="FCFCFC"/>
          </a:solidFill>
          <a:ln w="3175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857411" y="2952637"/>
            <a:ext cx="1980000" cy="899999"/>
          </a:xfrm>
          <a:prstGeom prst="roundRect">
            <a:avLst>
              <a:gd name="adj" fmla="val 7979"/>
            </a:avLst>
          </a:prstGeom>
          <a:solidFill>
            <a:srgbClr val="8A4C2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719618" y="2945455"/>
            <a:ext cx="1980000" cy="900000"/>
          </a:xfrm>
          <a:prstGeom prst="roundRect">
            <a:avLst>
              <a:gd name="adj" fmla="val 7979"/>
            </a:avLst>
          </a:prstGeom>
          <a:solidFill>
            <a:srgbClr val="0468AF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63778" y="2729514"/>
            <a:ext cx="2160000" cy="900000"/>
          </a:xfrm>
          <a:prstGeom prst="roundRect">
            <a:avLst>
              <a:gd name="adj" fmla="val 7979"/>
            </a:avLst>
          </a:prstGeom>
          <a:gradFill flip="none" rotWithShape="1">
            <a:gsLst>
              <a:gs pos="0">
                <a:srgbClr val="FEFDFB"/>
              </a:gs>
              <a:gs pos="51000">
                <a:srgbClr val="F5F3F4"/>
              </a:gs>
              <a:gs pos="100000">
                <a:srgbClr val="E7E3E4"/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489693" y="2768613"/>
            <a:ext cx="2160000" cy="900000"/>
          </a:xfrm>
          <a:prstGeom prst="roundRect">
            <a:avLst>
              <a:gd name="adj" fmla="val 7979"/>
            </a:avLst>
          </a:prstGeom>
          <a:gradFill flip="none" rotWithShape="1">
            <a:gsLst>
              <a:gs pos="0">
                <a:srgbClr val="FEFDFB"/>
              </a:gs>
              <a:gs pos="51000">
                <a:srgbClr val="F5F3F4"/>
              </a:gs>
              <a:gs pos="100000">
                <a:srgbClr val="E7E3E4"/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343886" y="2750753"/>
            <a:ext cx="2160000" cy="900000"/>
          </a:xfrm>
          <a:prstGeom prst="roundRect">
            <a:avLst>
              <a:gd name="adj" fmla="val 7979"/>
            </a:avLst>
          </a:prstGeom>
          <a:gradFill flip="none" rotWithShape="1">
            <a:gsLst>
              <a:gs pos="0">
                <a:srgbClr val="FEFDFB"/>
              </a:gs>
              <a:gs pos="51000">
                <a:srgbClr val="F5F3F4"/>
              </a:gs>
              <a:gs pos="100000">
                <a:srgbClr val="E7E3E4"/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732306" y="2849281"/>
            <a:ext cx="1664629" cy="73866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Museo Sans 300" panose="02000000000000000000" pitchFamily="50" charset="0"/>
              </a:rPr>
              <a:t>Corrugators and Finishing Equipment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205129" y="2831421"/>
            <a:ext cx="2425660" cy="73866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Museo Sans 300" panose="02000000000000000000" pitchFamily="50" charset="0"/>
              </a:rPr>
              <a:t>RFID, Stationery, Passport </a:t>
            </a:r>
          </a:p>
          <a:p>
            <a:pPr algn="ctr"/>
            <a:r>
              <a:rPr lang="en-GB" sz="1400" dirty="0">
                <a:latin typeface="Museo Sans 300" panose="02000000000000000000" pitchFamily="50" charset="0"/>
              </a:rPr>
              <a:t>Machines, Banknote Sheeting &amp; Converting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029" y="2854504"/>
            <a:ext cx="2213608" cy="73866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Museo Sans 300" panose="02000000000000000000" pitchFamily="50" charset="0"/>
              </a:rPr>
              <a:t>Cut-Size and Folio </a:t>
            </a:r>
            <a:br>
              <a:rPr lang="en-GB" sz="1400" dirty="0">
                <a:latin typeface="Museo Sans 300" panose="02000000000000000000" pitchFamily="50" charset="0"/>
              </a:rPr>
            </a:br>
            <a:r>
              <a:rPr lang="en-GB" sz="1400" dirty="0">
                <a:latin typeface="Museo Sans 300" panose="02000000000000000000" pitchFamily="50" charset="0"/>
              </a:rPr>
              <a:t>Sheeters &amp; Packaging, </a:t>
            </a:r>
            <a:br>
              <a:rPr lang="en-GB" sz="1400" dirty="0">
                <a:latin typeface="Museo Sans 300" panose="02000000000000000000" pitchFamily="50" charset="0"/>
              </a:rPr>
            </a:br>
            <a:r>
              <a:rPr lang="en-GB" sz="1400" dirty="0">
                <a:latin typeface="Museo Sans 300" panose="02000000000000000000" pitchFamily="50" charset="0"/>
              </a:rPr>
              <a:t>P</a:t>
            </a:r>
            <a:r>
              <a:rPr lang="en-US" sz="1400" dirty="0" err="1">
                <a:latin typeface="Museo Sans 300" panose="02000000000000000000" pitchFamily="50" charset="0"/>
              </a:rPr>
              <a:t>laten</a:t>
            </a:r>
            <a:r>
              <a:rPr lang="en-US" sz="1400" dirty="0">
                <a:latin typeface="Museo Sans 300" panose="02000000000000000000" pitchFamily="50" charset="0"/>
              </a:rPr>
              <a:t> Die-Cutters </a:t>
            </a:r>
            <a:endParaRPr lang="en-GB" sz="1400" dirty="0">
              <a:latin typeface="Museo Sans 300" panose="02000000000000000000" pitchFamily="50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9463" y="1614296"/>
            <a:ext cx="865074" cy="864328"/>
          </a:xfrm>
          <a:prstGeom prst="ellipse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1061" y="1660694"/>
            <a:ext cx="819544" cy="81793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7329" y="1637495"/>
            <a:ext cx="819544" cy="817930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515427" y="986994"/>
            <a:ext cx="8511322" cy="30230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tx2"/>
                </a:solidFill>
                <a:latin typeface="+mj-lt"/>
              </a:rPr>
              <a:t>Cutting, converting, binding, corrugating, finishing, packaging, and box making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904"/>
          <a:stretch/>
        </p:blipFill>
        <p:spPr>
          <a:xfrm>
            <a:off x="2094346" y="180189"/>
            <a:ext cx="4884426" cy="6915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4294" y="4573457"/>
            <a:ext cx="1277419" cy="19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8812" y="4573457"/>
            <a:ext cx="491806" cy="19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5520" y="4311128"/>
            <a:ext cx="1434968" cy="19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758" y="4282303"/>
            <a:ext cx="1767154" cy="19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473" y="4046674"/>
            <a:ext cx="1873566" cy="19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822" y="4305670"/>
            <a:ext cx="649354" cy="198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411" y="4042962"/>
            <a:ext cx="1767154" cy="1980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6221" y="4054260"/>
            <a:ext cx="1873566" cy="198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0B05974-7295-4766-913D-0DD281CEC0C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" t="12320" r="18240" b="18463"/>
          <a:stretch/>
        </p:blipFill>
        <p:spPr>
          <a:xfrm>
            <a:off x="4540103" y="4837523"/>
            <a:ext cx="399388" cy="1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1BAF70-F9DB-4C62-A796-E9A3BA8DCC5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77867" y="4502804"/>
            <a:ext cx="125093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03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B8D160-7828-41BB-AEA0-F5D715171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00" y="144000"/>
            <a:ext cx="8030702" cy="1260000"/>
          </a:xfrm>
        </p:spPr>
        <p:txBody>
          <a:bodyPr>
            <a:noAutofit/>
          </a:bodyPr>
          <a:lstStyle/>
          <a:p>
            <a:r>
              <a:rPr lang="de-DE" b="1" dirty="0"/>
              <a:t>Digital and Cut-Size </a:t>
            </a:r>
            <a:r>
              <a:rPr lang="de-DE" b="1" dirty="0" err="1"/>
              <a:t>Sheeting</a:t>
            </a:r>
            <a:r>
              <a:rPr lang="de-DE" b="1" dirty="0"/>
              <a:t> &amp; </a:t>
            </a:r>
            <a:r>
              <a:rPr lang="de-DE" b="1" dirty="0" err="1"/>
              <a:t>Packaging</a:t>
            </a:r>
            <a:br>
              <a:rPr lang="de-DE" b="1" dirty="0"/>
            </a:br>
            <a:r>
              <a:rPr lang="en-US" sz="2000" dirty="0"/>
              <a:t>From the reel to the finished pallet, we offer solutions for cut-size converting, ream wrapping and packaging systems for the paper industry.</a:t>
            </a:r>
            <a:endParaRPr lang="de-DE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C5C72A-F7ED-4612-98CE-FF5C8F4A2ED7}"/>
              </a:ext>
            </a:extLst>
          </p:cNvPr>
          <p:cNvSpPr txBox="1"/>
          <p:nvPr/>
        </p:nvSpPr>
        <p:spPr>
          <a:xfrm>
            <a:off x="6719978" y="1645200"/>
            <a:ext cx="1301003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+mj-lt"/>
              </a:rPr>
              <a:t>Brands</a:t>
            </a:r>
          </a:p>
        </p:txBody>
      </p:sp>
      <p:pic>
        <p:nvPicPr>
          <p:cNvPr id="7" name="Grafik 28">
            <a:extLst>
              <a:ext uri="{FF2B5EF4-FFF2-40B4-BE49-F238E27FC236}">
                <a16:creationId xmlns:a16="http://schemas.microsoft.com/office/drawing/2014/main" id="{1CD701D4-AFB3-4C9E-B011-C41725DADD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78" y="2137251"/>
            <a:ext cx="1488816" cy="36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C61B19-1D47-43C4-81B5-E244577F76DB}"/>
              </a:ext>
            </a:extLst>
          </p:cNvPr>
          <p:cNvSpPr txBox="1"/>
          <p:nvPr/>
        </p:nvSpPr>
        <p:spPr>
          <a:xfrm>
            <a:off x="6719978" y="3766329"/>
            <a:ext cx="1301003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+mj-lt"/>
              </a:rPr>
              <a:t>Locations</a:t>
            </a:r>
            <a:endParaRPr lang="en-US" sz="16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01AB7B-0D84-45D7-BA8D-6B48DA754D7E}"/>
              </a:ext>
            </a:extLst>
          </p:cNvPr>
          <p:cNvSpPr txBox="1"/>
          <p:nvPr/>
        </p:nvSpPr>
        <p:spPr>
          <a:xfrm>
            <a:off x="6719978" y="4265922"/>
            <a:ext cx="20714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Hamburg, Germany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Sheboygan, WI (USA) </a:t>
            </a:r>
          </a:p>
        </p:txBody>
      </p:sp>
      <p:pic>
        <p:nvPicPr>
          <p:cNvPr id="9" name="Grafik 24">
            <a:extLst>
              <a:ext uri="{FF2B5EF4-FFF2-40B4-BE49-F238E27FC236}">
                <a16:creationId xmlns:a16="http://schemas.microsoft.com/office/drawing/2014/main" id="{BFA2625A-FE3E-4E44-88E0-BA2D08008C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79" y="2636844"/>
            <a:ext cx="1488815" cy="360000"/>
          </a:xfrm>
          <a:prstGeom prst="rect">
            <a:avLst/>
          </a:prstGeom>
        </p:spPr>
      </p:pic>
      <p:pic>
        <p:nvPicPr>
          <p:cNvPr id="12" name="Picture 11" descr="A large room&#10;&#10;Description automatically generated">
            <a:extLst>
              <a:ext uri="{FF2B5EF4-FFF2-40B4-BE49-F238E27FC236}">
                <a16:creationId xmlns:a16="http://schemas.microsoft.com/office/drawing/2014/main" id="{54A2136E-A51A-4361-8C76-8DE9C12D0F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37" y="1615303"/>
            <a:ext cx="2704580" cy="1800000"/>
          </a:xfrm>
          <a:prstGeom prst="rect">
            <a:avLst/>
          </a:prstGeom>
        </p:spPr>
      </p:pic>
      <p:pic>
        <p:nvPicPr>
          <p:cNvPr id="15" name="Picture 14" descr="A picture containing room&#10;&#10;Description automatically generated">
            <a:extLst>
              <a:ext uri="{FF2B5EF4-FFF2-40B4-BE49-F238E27FC236}">
                <a16:creationId xmlns:a16="http://schemas.microsoft.com/office/drawing/2014/main" id="{1904F77C-9BEA-4EC6-936C-A50A57ED8E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/>
          <a:stretch/>
        </p:blipFill>
        <p:spPr>
          <a:xfrm>
            <a:off x="3500266" y="3790329"/>
            <a:ext cx="2704581" cy="1800000"/>
          </a:xfrm>
          <a:prstGeom prst="rect">
            <a:avLst/>
          </a:prstGeom>
        </p:spPr>
      </p:pic>
      <p:pic>
        <p:nvPicPr>
          <p:cNvPr id="13" name="Grafik 9">
            <a:extLst>
              <a:ext uri="{FF2B5EF4-FFF2-40B4-BE49-F238E27FC236}">
                <a16:creationId xmlns:a16="http://schemas.microsoft.com/office/drawing/2014/main" id="{239E87F9-3F5C-4EE8-B55A-C22E96966BC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4" t="4773" b="14774"/>
          <a:stretch/>
        </p:blipFill>
        <p:spPr>
          <a:xfrm>
            <a:off x="3488733" y="1615303"/>
            <a:ext cx="2736000" cy="1800000"/>
          </a:xfrm>
          <a:prstGeom prst="rect">
            <a:avLst/>
          </a:prstGeom>
        </p:spPr>
      </p:pic>
      <p:pic>
        <p:nvPicPr>
          <p:cNvPr id="16" name="Picture 15" descr="A picture containing person, indoor, table, man&#10;&#10;Description automatically generated">
            <a:extLst>
              <a:ext uri="{FF2B5EF4-FFF2-40B4-BE49-F238E27FC236}">
                <a16:creationId xmlns:a16="http://schemas.microsoft.com/office/drawing/2014/main" id="{CC2D1650-198E-4B11-B4B0-391AE039621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"/>
          <a:stretch/>
        </p:blipFill>
        <p:spPr>
          <a:xfrm>
            <a:off x="506037" y="3766329"/>
            <a:ext cx="2704581" cy="18240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D1842A-2E25-48AB-BE79-0E554D1C2DC8}"/>
              </a:ext>
            </a:extLst>
          </p:cNvPr>
          <p:cNvCxnSpPr>
            <a:cxnSpLocks/>
          </p:cNvCxnSpPr>
          <p:nvPr/>
        </p:nvCxnSpPr>
        <p:spPr>
          <a:xfrm>
            <a:off x="506037" y="1419409"/>
            <a:ext cx="7927865" cy="0"/>
          </a:xfrm>
          <a:prstGeom prst="line">
            <a:avLst/>
          </a:prstGeom>
          <a:ln w="254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6BC5FE9-1CE8-4866-A706-63B587BD40E2}"/>
              </a:ext>
            </a:extLst>
          </p:cNvPr>
          <p:cNvCxnSpPr>
            <a:cxnSpLocks/>
          </p:cNvCxnSpPr>
          <p:nvPr/>
        </p:nvCxnSpPr>
        <p:spPr>
          <a:xfrm>
            <a:off x="6494496" y="1724847"/>
            <a:ext cx="0" cy="3776870"/>
          </a:xfrm>
          <a:prstGeom prst="line">
            <a:avLst/>
          </a:prstGeom>
          <a:ln w="254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002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B8D160-7828-41BB-AEA0-F5D715171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00" y="144000"/>
            <a:ext cx="8030702" cy="1260000"/>
          </a:xfrm>
        </p:spPr>
        <p:txBody>
          <a:bodyPr>
            <a:noAutofit/>
          </a:bodyPr>
          <a:lstStyle/>
          <a:p>
            <a:r>
              <a:rPr lang="de-DE" b="1" dirty="0"/>
              <a:t>Folio-Size </a:t>
            </a:r>
            <a:r>
              <a:rPr lang="de-DE" b="1" dirty="0" err="1"/>
              <a:t>Sheeting</a:t>
            </a:r>
            <a:br>
              <a:rPr lang="de-DE" b="1" dirty="0"/>
            </a:br>
            <a:r>
              <a:rPr lang="en-US" sz="2000" dirty="0"/>
              <a:t>Our folio sheeting systems provide the performance and product quality for the paper and board industry.</a:t>
            </a:r>
            <a:endParaRPr lang="de-DE" sz="1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C5C72A-F7ED-4612-98CE-FF5C8F4A2ED7}"/>
              </a:ext>
            </a:extLst>
          </p:cNvPr>
          <p:cNvSpPr txBox="1"/>
          <p:nvPr/>
        </p:nvSpPr>
        <p:spPr>
          <a:xfrm>
            <a:off x="6721200" y="1645200"/>
            <a:ext cx="1301003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+mj-lt"/>
              </a:rPr>
              <a:t>Brands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C61B19-1D47-43C4-81B5-E244577F76DB}"/>
              </a:ext>
            </a:extLst>
          </p:cNvPr>
          <p:cNvSpPr txBox="1"/>
          <p:nvPr/>
        </p:nvSpPr>
        <p:spPr>
          <a:xfrm>
            <a:off x="6718207" y="4211420"/>
            <a:ext cx="1301003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+mj-lt"/>
              </a:rPr>
              <a:t>Locations</a:t>
            </a:r>
          </a:p>
        </p:txBody>
      </p:sp>
      <p:pic>
        <p:nvPicPr>
          <p:cNvPr id="11" name="Grafik 18">
            <a:extLst>
              <a:ext uri="{FF2B5EF4-FFF2-40B4-BE49-F238E27FC236}">
                <a16:creationId xmlns:a16="http://schemas.microsoft.com/office/drawing/2014/main" id="{4575E217-7397-47C4-BC2E-35309E92E8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391" y="2120445"/>
            <a:ext cx="1488815" cy="36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59D9FC-2D82-4ADF-A014-6291DC9C131D}"/>
              </a:ext>
            </a:extLst>
          </p:cNvPr>
          <p:cNvSpPr txBox="1"/>
          <p:nvPr/>
        </p:nvSpPr>
        <p:spPr>
          <a:xfrm>
            <a:off x="6718207" y="4670555"/>
            <a:ext cx="20714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Phillips, WI (USA)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Sheboygan, WI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Hamburg, Germany</a:t>
            </a:r>
          </a:p>
        </p:txBody>
      </p:sp>
      <p:pic>
        <p:nvPicPr>
          <p:cNvPr id="13" name="Grafik 22">
            <a:extLst>
              <a:ext uri="{FF2B5EF4-FFF2-40B4-BE49-F238E27FC236}">
                <a16:creationId xmlns:a16="http://schemas.microsoft.com/office/drawing/2014/main" id="{E42771B8-BA1B-4BE3-97A1-59F8CBF83F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206" y="2620038"/>
            <a:ext cx="1488815" cy="360000"/>
          </a:xfrm>
          <a:prstGeom prst="rect">
            <a:avLst/>
          </a:prstGeom>
        </p:spPr>
      </p:pic>
      <p:pic>
        <p:nvPicPr>
          <p:cNvPr id="14" name="Grafik 24">
            <a:extLst>
              <a:ext uri="{FF2B5EF4-FFF2-40B4-BE49-F238E27FC236}">
                <a16:creationId xmlns:a16="http://schemas.microsoft.com/office/drawing/2014/main" id="{34156F3E-A983-420A-9B05-99DB87F3B8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206" y="3119631"/>
            <a:ext cx="1488816" cy="360000"/>
          </a:xfrm>
          <a:prstGeom prst="rect">
            <a:avLst/>
          </a:prstGeom>
        </p:spPr>
      </p:pic>
      <p:pic>
        <p:nvPicPr>
          <p:cNvPr id="15" name="Grafik 12">
            <a:extLst>
              <a:ext uri="{FF2B5EF4-FFF2-40B4-BE49-F238E27FC236}">
                <a16:creationId xmlns:a16="http://schemas.microsoft.com/office/drawing/2014/main" id="{1C125620-466C-4166-B290-7BE1F08E19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207" y="3623503"/>
            <a:ext cx="1488814" cy="360000"/>
          </a:xfrm>
          <a:prstGeom prst="rect">
            <a:avLst/>
          </a:prstGeom>
        </p:spPr>
      </p:pic>
      <p:pic>
        <p:nvPicPr>
          <p:cNvPr id="17" name="Grafik 7">
            <a:extLst>
              <a:ext uri="{FF2B5EF4-FFF2-40B4-BE49-F238E27FC236}">
                <a16:creationId xmlns:a16="http://schemas.microsoft.com/office/drawing/2014/main" id="{EFD0262D-4FF1-4C3A-A432-689BFE9524A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9" r="1004" b="10874"/>
          <a:stretch/>
        </p:blipFill>
        <p:spPr>
          <a:xfrm>
            <a:off x="506037" y="3621640"/>
            <a:ext cx="2741965" cy="1996805"/>
          </a:xfrm>
          <a:prstGeom prst="rect">
            <a:avLst/>
          </a:prstGeom>
          <a:effectLst>
            <a:outerShdw blurRad="38100" dist="20320" dir="5400000" algn="tl" rotWithShape="0">
              <a:prstClr val="black">
                <a:alpha val="38000"/>
              </a:prstClr>
            </a:outerShdw>
          </a:effectLst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F6819D4-4478-4AC3-A42E-92466B1A9B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36" y="1628729"/>
            <a:ext cx="2741965" cy="1827977"/>
          </a:xfrm>
          <a:prstGeom prst="rect">
            <a:avLst/>
          </a:prstGeom>
        </p:spPr>
      </p:pic>
      <p:pic>
        <p:nvPicPr>
          <p:cNvPr id="5" name="Picture 4" descr="A variety of items&#10;&#10;Description automatically generated">
            <a:extLst>
              <a:ext uri="{FF2B5EF4-FFF2-40B4-BE49-F238E27FC236}">
                <a16:creationId xmlns:a16="http://schemas.microsoft.com/office/drawing/2014/main" id="{59BCD2EF-CB0F-43DE-A26E-395E84D3FBD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27"/>
          <a:stretch/>
        </p:blipFill>
        <p:spPr>
          <a:xfrm>
            <a:off x="3559468" y="4502263"/>
            <a:ext cx="2640000" cy="1116182"/>
          </a:xfrm>
          <a:prstGeom prst="rect">
            <a:avLst/>
          </a:prstGeom>
        </p:spPr>
      </p:pic>
      <p:pic>
        <p:nvPicPr>
          <p:cNvPr id="7" name="Picture 6" descr="A picture containing building, sitting, white, refrigerator&#10;&#10;Description automatically generated">
            <a:extLst>
              <a:ext uri="{FF2B5EF4-FFF2-40B4-BE49-F238E27FC236}">
                <a16:creationId xmlns:a16="http://schemas.microsoft.com/office/drawing/2014/main" id="{269FEE5B-2115-47D0-9CC2-AE3E2BE5D0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891" y="1628729"/>
            <a:ext cx="2638800" cy="270375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6AC9D3-10CC-4858-A702-0287A2AB43FD}"/>
              </a:ext>
            </a:extLst>
          </p:cNvPr>
          <p:cNvCxnSpPr>
            <a:cxnSpLocks/>
          </p:cNvCxnSpPr>
          <p:nvPr/>
        </p:nvCxnSpPr>
        <p:spPr>
          <a:xfrm>
            <a:off x="506037" y="1419409"/>
            <a:ext cx="7927865" cy="0"/>
          </a:xfrm>
          <a:prstGeom prst="line">
            <a:avLst/>
          </a:prstGeom>
          <a:ln w="254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157E921-3C90-47D2-8CDA-D8E03528CECF}"/>
              </a:ext>
            </a:extLst>
          </p:cNvPr>
          <p:cNvCxnSpPr>
            <a:cxnSpLocks/>
          </p:cNvCxnSpPr>
          <p:nvPr/>
        </p:nvCxnSpPr>
        <p:spPr>
          <a:xfrm>
            <a:off x="6494496" y="1724847"/>
            <a:ext cx="0" cy="3776870"/>
          </a:xfrm>
          <a:prstGeom prst="line">
            <a:avLst/>
          </a:prstGeom>
          <a:ln w="254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493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2C8FAC-80EB-47A1-BE86-17B99F34B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00" y="143998"/>
            <a:ext cx="8030702" cy="1260000"/>
          </a:xfrm>
        </p:spPr>
        <p:txBody>
          <a:bodyPr>
            <a:noAutofit/>
          </a:bodyPr>
          <a:lstStyle/>
          <a:p>
            <a:r>
              <a:rPr lang="de-DE" b="1" dirty="0" err="1"/>
              <a:t>Folding</a:t>
            </a:r>
            <a:r>
              <a:rPr lang="de-DE" b="1" dirty="0"/>
              <a:t> </a:t>
            </a:r>
            <a:r>
              <a:rPr lang="de-DE" b="1" dirty="0" err="1"/>
              <a:t>Carton</a:t>
            </a:r>
            <a:br>
              <a:rPr lang="de-DE" b="1" dirty="0"/>
            </a:br>
            <a:r>
              <a:rPr lang="en-US" sz="2000" dirty="0"/>
              <a:t>We are a global leader in web fed die cutting systems and solutions for the paperboard converting industry. </a:t>
            </a:r>
            <a:endParaRPr lang="de-DE" sz="1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93E7F9-5165-47B9-914D-EEA8E0C2B85B}"/>
              </a:ext>
            </a:extLst>
          </p:cNvPr>
          <p:cNvSpPr txBox="1"/>
          <p:nvPr/>
        </p:nvSpPr>
        <p:spPr>
          <a:xfrm>
            <a:off x="6721200" y="1645200"/>
            <a:ext cx="1301003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+mj-lt"/>
              </a:rPr>
              <a:t>Brands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79115A-4B54-407B-8CF7-1F3854B7EFC7}"/>
              </a:ext>
            </a:extLst>
          </p:cNvPr>
          <p:cNvSpPr txBox="1"/>
          <p:nvPr/>
        </p:nvSpPr>
        <p:spPr>
          <a:xfrm>
            <a:off x="6721200" y="3765600"/>
            <a:ext cx="1301003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+mj-lt"/>
              </a:rPr>
              <a:t>Locations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6793354-E590-40DA-AA23-B9674140B8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200" y="2156261"/>
            <a:ext cx="1488814" cy="36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A75192-782D-4722-8E4F-5BE0E589FA69}"/>
              </a:ext>
            </a:extLst>
          </p:cNvPr>
          <p:cNvSpPr txBox="1"/>
          <p:nvPr/>
        </p:nvSpPr>
        <p:spPr>
          <a:xfrm>
            <a:off x="6721200" y="4259412"/>
            <a:ext cx="2071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Berlin, WI (USA)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FDAB9C8-AC11-4258-A181-DFED5C0395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616" b="1"/>
          <a:stretch/>
        </p:blipFill>
        <p:spPr>
          <a:xfrm>
            <a:off x="573548" y="1783215"/>
            <a:ext cx="2710207" cy="3291569"/>
          </a:xfrm>
          <a:prstGeom prst="trapezoid">
            <a:avLst>
              <a:gd name="adj" fmla="val 32279"/>
            </a:avLst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3CA004-346B-40C4-BFA8-20A3755296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8691" y="1639316"/>
            <a:ext cx="3180348" cy="1479064"/>
          </a:xfrm>
          <a:prstGeom prst="rect">
            <a:avLst/>
          </a:prstGeom>
          <a:effectLst/>
        </p:spPr>
      </p:pic>
      <p:pic>
        <p:nvPicPr>
          <p:cNvPr id="22" name="Picture 21" descr="A picture containing cup, table, coffee, indoor&#10;&#10;Description automatically generated">
            <a:extLst>
              <a:ext uri="{FF2B5EF4-FFF2-40B4-BE49-F238E27FC236}">
                <a16:creationId xmlns:a16="http://schemas.microsoft.com/office/drawing/2014/main" id="{4662FEBF-77C5-4BF1-AD02-67A514381B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212" y="3765600"/>
            <a:ext cx="2400000" cy="1800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FD20EA-1A95-4184-AEDC-4FC97F8FF2B7}"/>
              </a:ext>
            </a:extLst>
          </p:cNvPr>
          <p:cNvCxnSpPr>
            <a:cxnSpLocks/>
          </p:cNvCxnSpPr>
          <p:nvPr/>
        </p:nvCxnSpPr>
        <p:spPr>
          <a:xfrm>
            <a:off x="506037" y="1432660"/>
            <a:ext cx="7927865" cy="0"/>
          </a:xfrm>
          <a:prstGeom prst="line">
            <a:avLst/>
          </a:prstGeom>
          <a:ln w="254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87A3DD-8651-4028-A0DC-5209FA5D8A4C}"/>
              </a:ext>
            </a:extLst>
          </p:cNvPr>
          <p:cNvCxnSpPr>
            <a:cxnSpLocks/>
          </p:cNvCxnSpPr>
          <p:nvPr/>
        </p:nvCxnSpPr>
        <p:spPr>
          <a:xfrm>
            <a:off x="6494496" y="1724847"/>
            <a:ext cx="0" cy="3776870"/>
          </a:xfrm>
          <a:prstGeom prst="line">
            <a:avLst/>
          </a:prstGeom>
          <a:ln w="254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047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B8D160-7828-41BB-AEA0-F5D715171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00" y="144000"/>
            <a:ext cx="8167450" cy="1260000"/>
          </a:xfrm>
        </p:spPr>
        <p:txBody>
          <a:bodyPr>
            <a:noAutofit/>
          </a:bodyPr>
          <a:lstStyle/>
          <a:p>
            <a:r>
              <a:rPr lang="de-DE" b="1" dirty="0"/>
              <a:t>Security</a:t>
            </a:r>
            <a:br>
              <a:rPr lang="de-DE" b="1" dirty="0"/>
            </a:br>
            <a:r>
              <a:rPr lang="en-US" sz="1900" dirty="0"/>
              <a:t>We offer manufacturing solutions for the production of Smart Labels and Tags, as well as passport finishing machinery and banknote sheeting &amp; converting.</a:t>
            </a:r>
            <a:endParaRPr lang="de-DE" sz="19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C5C72A-F7ED-4612-98CE-FF5C8F4A2ED7}"/>
              </a:ext>
            </a:extLst>
          </p:cNvPr>
          <p:cNvSpPr txBox="1"/>
          <p:nvPr/>
        </p:nvSpPr>
        <p:spPr>
          <a:xfrm>
            <a:off x="6721200" y="1645200"/>
            <a:ext cx="1301003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+mj-lt"/>
              </a:rPr>
              <a:t>Brands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C61B19-1D47-43C4-81B5-E244577F76DB}"/>
              </a:ext>
            </a:extLst>
          </p:cNvPr>
          <p:cNvSpPr txBox="1"/>
          <p:nvPr/>
        </p:nvSpPr>
        <p:spPr>
          <a:xfrm>
            <a:off x="6721200" y="3765600"/>
            <a:ext cx="1301003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+mj-lt"/>
              </a:rPr>
              <a:t>Locations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01AB7B-0D84-45D7-BA8D-6B48DA754D7E}"/>
              </a:ext>
            </a:extLst>
          </p:cNvPr>
          <p:cNvSpPr txBox="1"/>
          <p:nvPr/>
        </p:nvSpPr>
        <p:spPr>
          <a:xfrm>
            <a:off x="6738775" y="4265193"/>
            <a:ext cx="2071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Stuttgart, Germany</a:t>
            </a:r>
          </a:p>
        </p:txBody>
      </p:sp>
      <p:pic>
        <p:nvPicPr>
          <p:cNvPr id="9" name="Grafik 16">
            <a:extLst>
              <a:ext uri="{FF2B5EF4-FFF2-40B4-BE49-F238E27FC236}">
                <a16:creationId xmlns:a16="http://schemas.microsoft.com/office/drawing/2014/main" id="{8D9E2364-9F31-46E9-B1F7-ED3D1ACB21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236" y="2170460"/>
            <a:ext cx="1488815" cy="360000"/>
          </a:xfrm>
          <a:prstGeom prst="rect">
            <a:avLst/>
          </a:prstGeom>
        </p:spPr>
      </p:pic>
      <p:pic>
        <p:nvPicPr>
          <p:cNvPr id="14" name="Grafik 6">
            <a:extLst>
              <a:ext uri="{FF2B5EF4-FFF2-40B4-BE49-F238E27FC236}">
                <a16:creationId xmlns:a16="http://schemas.microsoft.com/office/drawing/2014/main" id="{66016D18-B37B-4E69-829D-B3628FB072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236" y="2670053"/>
            <a:ext cx="1488815" cy="360000"/>
          </a:xfrm>
          <a:prstGeom prst="rect">
            <a:avLst/>
          </a:prstGeom>
        </p:spPr>
      </p:pic>
      <p:pic>
        <p:nvPicPr>
          <p:cNvPr id="19" name="Grafik 5">
            <a:hlinkClick r:id="rId5" tooltip="RFID"/>
            <a:extLst>
              <a:ext uri="{FF2B5EF4-FFF2-40B4-BE49-F238E27FC236}">
                <a16:creationId xmlns:a16="http://schemas.microsoft.com/office/drawing/2014/main" id="{47BC4241-ECC5-4F87-AE18-42851ED0C8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131" y="1654977"/>
            <a:ext cx="2700000" cy="1800000"/>
          </a:xfrm>
          <a:prstGeom prst="rect">
            <a:avLst/>
          </a:prstGeom>
        </p:spPr>
      </p:pic>
      <p:pic>
        <p:nvPicPr>
          <p:cNvPr id="20" name="Grafik 5">
            <a:hlinkClick r:id="rId7" tooltip="Passport"/>
            <a:extLst>
              <a:ext uri="{FF2B5EF4-FFF2-40B4-BE49-F238E27FC236}">
                <a16:creationId xmlns:a16="http://schemas.microsoft.com/office/drawing/2014/main" id="{2A243D92-B0A8-4080-8BE3-CBDB3C215F8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" r="204" b="4575"/>
          <a:stretch/>
        </p:blipFill>
        <p:spPr>
          <a:xfrm>
            <a:off x="436800" y="3775273"/>
            <a:ext cx="2700000" cy="1800000"/>
          </a:xfrm>
          <a:prstGeom prst="rect">
            <a:avLst/>
          </a:prstGeom>
        </p:spPr>
      </p:pic>
      <p:pic>
        <p:nvPicPr>
          <p:cNvPr id="18" name="Grafik 28">
            <a:extLst>
              <a:ext uri="{FF2B5EF4-FFF2-40B4-BE49-F238E27FC236}">
                <a16:creationId xmlns:a16="http://schemas.microsoft.com/office/drawing/2014/main" id="{357FB442-DAC8-4BBF-B752-728E1E42CB3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234" y="3169646"/>
            <a:ext cx="1488815" cy="360000"/>
          </a:xfrm>
          <a:prstGeom prst="rect">
            <a:avLst/>
          </a:prstGeom>
        </p:spPr>
      </p:pic>
      <p:pic>
        <p:nvPicPr>
          <p:cNvPr id="21" name="Grafik 10" descr="Pässe Canada und UK.jpg">
            <a:extLst>
              <a:ext uri="{FF2B5EF4-FFF2-40B4-BE49-F238E27FC236}">
                <a16:creationId xmlns:a16="http://schemas.microsoft.com/office/drawing/2014/main" id="{E6355367-D48A-474E-B317-B6A792873AD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60134">
            <a:off x="4712618" y="3758413"/>
            <a:ext cx="1486084" cy="927056"/>
          </a:xfrm>
          <a:prstGeom prst="rect">
            <a:avLst/>
          </a:prstGeom>
        </p:spPr>
      </p:pic>
      <p:pic>
        <p:nvPicPr>
          <p:cNvPr id="23" name="Picture 22" descr="A close up of a device&#10;&#10;Description automatically generated">
            <a:extLst>
              <a:ext uri="{FF2B5EF4-FFF2-40B4-BE49-F238E27FC236}">
                <a16:creationId xmlns:a16="http://schemas.microsoft.com/office/drawing/2014/main" id="{EB571619-2505-431B-AB84-D8D50DC953A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4" t="18149" r="20980" b="19075"/>
          <a:stretch/>
        </p:blipFill>
        <p:spPr>
          <a:xfrm>
            <a:off x="4430210" y="4778745"/>
            <a:ext cx="1191153" cy="9039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1D93A71-E614-4F37-9697-45FA8652521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7"/>
          <a:stretch/>
        </p:blipFill>
        <p:spPr>
          <a:xfrm rot="5400000">
            <a:off x="3545184" y="3673220"/>
            <a:ext cx="1260000" cy="1464107"/>
          </a:xfrm>
          <a:prstGeom prst="rect">
            <a:avLst/>
          </a:prstGeom>
        </p:spPr>
      </p:pic>
      <p:pic>
        <p:nvPicPr>
          <p:cNvPr id="3" name="Picture 2" descr="A large room&#10;&#10;Description automatically generated">
            <a:extLst>
              <a:ext uri="{FF2B5EF4-FFF2-40B4-BE49-F238E27FC236}">
                <a16:creationId xmlns:a16="http://schemas.microsoft.com/office/drawing/2014/main" id="{94B2808B-3D5B-4CAA-9B00-8E1E225B7A9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00" y="1640646"/>
            <a:ext cx="2707401" cy="18000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4AB602-9138-4A65-B204-E038712C41EA}"/>
              </a:ext>
            </a:extLst>
          </p:cNvPr>
          <p:cNvCxnSpPr>
            <a:cxnSpLocks/>
          </p:cNvCxnSpPr>
          <p:nvPr/>
        </p:nvCxnSpPr>
        <p:spPr>
          <a:xfrm>
            <a:off x="436800" y="1432662"/>
            <a:ext cx="7927865" cy="0"/>
          </a:xfrm>
          <a:prstGeom prst="line">
            <a:avLst/>
          </a:prstGeom>
          <a:ln w="254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BD34DC-01E4-4B7F-B23F-6A898AD20934}"/>
              </a:ext>
            </a:extLst>
          </p:cNvPr>
          <p:cNvCxnSpPr>
            <a:cxnSpLocks/>
          </p:cNvCxnSpPr>
          <p:nvPr/>
        </p:nvCxnSpPr>
        <p:spPr>
          <a:xfrm>
            <a:off x="6494496" y="1724847"/>
            <a:ext cx="0" cy="3776870"/>
          </a:xfrm>
          <a:prstGeom prst="line">
            <a:avLst/>
          </a:prstGeom>
          <a:ln w="254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010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B8D160-7828-41BB-AEA0-F5D715171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00" y="144000"/>
            <a:ext cx="8175682" cy="1260000"/>
          </a:xfrm>
        </p:spPr>
        <p:txBody>
          <a:bodyPr>
            <a:noAutofit/>
          </a:bodyPr>
          <a:lstStyle/>
          <a:p>
            <a:r>
              <a:rPr lang="de-DE" b="1" dirty="0" err="1"/>
              <a:t>Stationery</a:t>
            </a:r>
            <a:br>
              <a:rPr lang="de-DE" b="1" dirty="0"/>
            </a:br>
            <a:r>
              <a:rPr lang="en-US" sz="2000" dirty="0"/>
              <a:t>We offer a large variety of machines for the production of printed products and stationery.</a:t>
            </a:r>
            <a:endParaRPr lang="de-DE" sz="1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221033-8102-4AE9-8E62-D378344F9604}"/>
              </a:ext>
            </a:extLst>
          </p:cNvPr>
          <p:cNvSpPr txBox="1"/>
          <p:nvPr/>
        </p:nvSpPr>
        <p:spPr>
          <a:xfrm>
            <a:off x="6721200" y="1645200"/>
            <a:ext cx="1301003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+mj-lt"/>
              </a:rPr>
              <a:t>Brands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79C2EF-3CE2-43A2-BFA9-5A8237B2896F}"/>
              </a:ext>
            </a:extLst>
          </p:cNvPr>
          <p:cNvSpPr txBox="1"/>
          <p:nvPr/>
        </p:nvSpPr>
        <p:spPr>
          <a:xfrm>
            <a:off x="6721201" y="3765600"/>
            <a:ext cx="1301003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+mj-lt"/>
              </a:rPr>
              <a:t>Locations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C43FEA-158B-4066-A5C8-80144420E2D8}"/>
              </a:ext>
            </a:extLst>
          </p:cNvPr>
          <p:cNvSpPr txBox="1"/>
          <p:nvPr/>
        </p:nvSpPr>
        <p:spPr>
          <a:xfrm>
            <a:off x="6721200" y="4235818"/>
            <a:ext cx="20714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Hamburg, Germany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Stuttgart, Germany</a:t>
            </a:r>
          </a:p>
        </p:txBody>
      </p:sp>
      <p:pic>
        <p:nvPicPr>
          <p:cNvPr id="13" name="Grafik 6">
            <a:extLst>
              <a:ext uri="{FF2B5EF4-FFF2-40B4-BE49-F238E27FC236}">
                <a16:creationId xmlns:a16="http://schemas.microsoft.com/office/drawing/2014/main" id="{6DC6CC67-BCDF-4E25-93ED-C35F0FF88A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203" y="2149390"/>
            <a:ext cx="1488815" cy="360000"/>
          </a:xfrm>
          <a:prstGeom prst="rect">
            <a:avLst/>
          </a:prstGeom>
        </p:spPr>
      </p:pic>
      <p:pic>
        <p:nvPicPr>
          <p:cNvPr id="14" name="Grafik 16">
            <a:extLst>
              <a:ext uri="{FF2B5EF4-FFF2-40B4-BE49-F238E27FC236}">
                <a16:creationId xmlns:a16="http://schemas.microsoft.com/office/drawing/2014/main" id="{AF4242B9-249F-42E1-9B53-BA25EA4D2B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203" y="2654838"/>
            <a:ext cx="1488815" cy="360000"/>
          </a:xfrm>
          <a:prstGeom prst="rect">
            <a:avLst/>
          </a:prstGeom>
        </p:spPr>
      </p:pic>
      <p:pic>
        <p:nvPicPr>
          <p:cNvPr id="15" name="Grafik 28">
            <a:extLst>
              <a:ext uri="{FF2B5EF4-FFF2-40B4-BE49-F238E27FC236}">
                <a16:creationId xmlns:a16="http://schemas.microsoft.com/office/drawing/2014/main" id="{3F4E1C2C-738B-4513-9F7B-7E9FF4457B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200" y="3160286"/>
            <a:ext cx="1488815" cy="360000"/>
          </a:xfrm>
          <a:prstGeom prst="rect">
            <a:avLst/>
          </a:prstGeom>
        </p:spPr>
      </p:pic>
      <p:pic>
        <p:nvPicPr>
          <p:cNvPr id="16" name="Picture 3" descr="T:\Bilder\Vertrieb\Spiral+Drahtkamm\Produktbilder\Alle drei Bindearten zusammen 02_2012\BindungNah\Drahtkamm_quadratisch.jpg">
            <a:extLst>
              <a:ext uri="{FF2B5EF4-FFF2-40B4-BE49-F238E27FC236}">
                <a16:creationId xmlns:a16="http://schemas.microsoft.com/office/drawing/2014/main" id="{CC28BABA-8CE0-4840-83F6-4B83D124D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68" y="1619535"/>
            <a:ext cx="1800000" cy="180629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Picture 4" descr="T:\Bilder\Vertrieb\Spiral+Drahtkamm\Produktbilder\Alle drei Bindearten zusammen 02_2012\BindungNah\Drahtspirale_quadratisch.jpg">
            <a:extLst>
              <a:ext uri="{FF2B5EF4-FFF2-40B4-BE49-F238E27FC236}">
                <a16:creationId xmlns:a16="http://schemas.microsoft.com/office/drawing/2014/main" id="{C8E3EE20-8A4B-43B6-A190-78EDA0259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9469" y="1645200"/>
            <a:ext cx="1800000" cy="178746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5" descr="T:\Bilder\Vertrieb\Spiral+Drahtkamm\Produktbilder\Alle drei Bindearten zusammen 02_2012\BindungNah\Plastikspirale_quadratisch.jpg">
            <a:extLst>
              <a:ext uri="{FF2B5EF4-FFF2-40B4-BE49-F238E27FC236}">
                <a16:creationId xmlns:a16="http://schemas.microsoft.com/office/drawing/2014/main" id="{6DDD0D18-3FCA-40AB-A32B-81F465767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0371" y="1619535"/>
            <a:ext cx="1800000" cy="180686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5918381-A99C-43F4-A807-8B9EFCC777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569" y="3648199"/>
            <a:ext cx="2623672" cy="18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1">
            <a:extLst>
              <a:ext uri="{FF2B5EF4-FFF2-40B4-BE49-F238E27FC236}">
                <a16:creationId xmlns:a16="http://schemas.microsoft.com/office/drawing/2014/main" id="{5DAF3783-A36B-4EAD-8BF6-4683EFF8B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57428" y="3676110"/>
            <a:ext cx="2854162" cy="189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261312-8128-4519-ACCE-BCDC15AA4416}"/>
              </a:ext>
            </a:extLst>
          </p:cNvPr>
          <p:cNvCxnSpPr>
            <a:cxnSpLocks/>
          </p:cNvCxnSpPr>
          <p:nvPr/>
        </p:nvCxnSpPr>
        <p:spPr>
          <a:xfrm>
            <a:off x="428568" y="1404000"/>
            <a:ext cx="7927865" cy="0"/>
          </a:xfrm>
          <a:prstGeom prst="line">
            <a:avLst/>
          </a:prstGeom>
          <a:ln w="254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7F27A3-AF29-4B1C-9C64-A4B6BE29690E}"/>
              </a:ext>
            </a:extLst>
          </p:cNvPr>
          <p:cNvCxnSpPr>
            <a:cxnSpLocks/>
          </p:cNvCxnSpPr>
          <p:nvPr/>
        </p:nvCxnSpPr>
        <p:spPr>
          <a:xfrm>
            <a:off x="6494496" y="1724847"/>
            <a:ext cx="0" cy="3776870"/>
          </a:xfrm>
          <a:prstGeom prst="line">
            <a:avLst/>
          </a:prstGeom>
          <a:ln w="254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659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16">
            <a:extLst>
              <a:ext uri="{FF2B5EF4-FFF2-40B4-BE49-F238E27FC236}">
                <a16:creationId xmlns:a16="http://schemas.microsoft.com/office/drawing/2014/main" id="{D2FF29BB-C521-4C66-80EF-E36A406466E9}"/>
              </a:ext>
            </a:extLst>
          </p:cNvPr>
          <p:cNvSpPr/>
          <p:nvPr/>
        </p:nvSpPr>
        <p:spPr>
          <a:xfrm rot="2686688">
            <a:off x="1022104" y="2327783"/>
            <a:ext cx="1558468" cy="1596823"/>
          </a:xfrm>
          <a:prstGeom prst="roundRect">
            <a:avLst>
              <a:gd name="adj" fmla="val 14117"/>
            </a:avLst>
          </a:prstGeom>
          <a:gradFill flip="none" rotWithShape="1">
            <a:gsLst>
              <a:gs pos="0">
                <a:srgbClr val="FEFDFB"/>
              </a:gs>
              <a:gs pos="51000">
                <a:srgbClr val="F5F3F4"/>
              </a:gs>
              <a:gs pos="100000">
                <a:srgbClr val="E7E3E4"/>
              </a:gs>
            </a:gsLst>
            <a:path path="rect">
              <a:fillToRect l="100000" t="100000"/>
            </a:path>
            <a:tileRect r="-100000" b="-100000"/>
          </a:gradFill>
          <a:ln w="57150">
            <a:solidFill>
              <a:schemeClr val="accent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0" name="TextBox 23"/>
          <p:cNvSpPr txBox="1"/>
          <p:nvPr/>
        </p:nvSpPr>
        <p:spPr>
          <a:xfrm>
            <a:off x="1670017" y="2677898"/>
            <a:ext cx="990844" cy="3139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uLnTx/>
                <a:uFillTx/>
                <a:latin typeface="Calibri" panose="020F0502020204030204" pitchFamily="34" charset="0"/>
              </a:rPr>
              <a:t>RESUL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uLnTx/>
                <a:uFillTx/>
                <a:latin typeface="Calibri" panose="020F0502020204030204" pitchFamily="34" charset="0"/>
              </a:rPr>
              <a:t>TS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uLnTx/>
              <a:uFillTx/>
              <a:latin typeface="Museo Sans 300" panose="02000000000000000000" pitchFamily="50" charset="0"/>
            </a:endParaRPr>
          </a:p>
        </p:txBody>
      </p:sp>
      <p:grpSp>
        <p:nvGrpSpPr>
          <p:cNvPr id="62" name="Group 31"/>
          <p:cNvGrpSpPr/>
          <p:nvPr/>
        </p:nvGrpSpPr>
        <p:grpSpPr>
          <a:xfrm>
            <a:off x="2603082" y="1584165"/>
            <a:ext cx="1080340" cy="1080000"/>
            <a:chOff x="1307260" y="1987958"/>
            <a:chExt cx="1336979" cy="12761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3" name="Rounded Rectangle 15"/>
            <p:cNvSpPr/>
            <p:nvPr/>
          </p:nvSpPr>
          <p:spPr>
            <a:xfrm rot="2686688">
              <a:off x="1307681" y="1987958"/>
              <a:ext cx="1336558" cy="1276189"/>
            </a:xfrm>
            <a:prstGeom prst="roundRect">
              <a:avLst>
                <a:gd name="adj" fmla="val 14117"/>
              </a:avLst>
            </a:prstGeom>
            <a:gradFill flip="none" rotWithShape="1">
              <a:gsLst>
                <a:gs pos="0">
                  <a:srgbClr val="FEFDFB"/>
                </a:gs>
                <a:gs pos="51000">
                  <a:srgbClr val="F5F3F4"/>
                </a:gs>
                <a:gs pos="100000">
                  <a:srgbClr val="E7E3E4"/>
                </a:gs>
              </a:gsLst>
              <a:path path="rect">
                <a:fillToRect l="100000" t="100000"/>
              </a:path>
              <a:tileRect r="-100000" b="-100000"/>
            </a:gradFill>
            <a:ln w="38100">
              <a:solidFill>
                <a:schemeClr val="accent1"/>
              </a:solidFill>
            </a:ln>
            <a:effectLst>
              <a:outerShdw blurRad="203200" dist="88900" dir="6900000" algn="t" rotWithShape="0">
                <a:prstClr val="black">
                  <a:alpha val="45000"/>
                </a:prst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4" name="TextBox 25"/>
            <p:cNvSpPr txBox="1"/>
            <p:nvPr/>
          </p:nvSpPr>
          <p:spPr>
            <a:xfrm>
              <a:off x="1307260" y="2249782"/>
              <a:ext cx="1319627" cy="796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B6770"/>
                  </a:solidFill>
                  <a:effectLst/>
                  <a:uLnTx/>
                  <a:uFillTx/>
                  <a:latin typeface="+mj-lt"/>
                </a:rPr>
                <a:t>On-Line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+mj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B6770"/>
                  </a:solidFill>
                  <a:effectLst/>
                  <a:uLnTx/>
                  <a:uFillTx/>
                  <a:latin typeface="+mj-lt"/>
                </a:rPr>
                <a:t>Support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B6770"/>
                  </a:solidFill>
                  <a:effectLst/>
                  <a:uLnTx/>
                  <a:uFillTx/>
                  <a:latin typeface="+mj-lt"/>
                </a:rPr>
                <a:t> </a:t>
              </a:r>
              <a:r>
                <a:rPr kumimoji="0" lang="vi-V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B6770"/>
                  </a:solidFill>
                  <a:effectLst/>
                  <a:uLnTx/>
                  <a:uFillTx/>
                  <a:latin typeface="+mj-lt"/>
                </a:rPr>
                <a:t>via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+mj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B6770"/>
                  </a:solidFill>
                  <a:effectLst/>
                  <a:uLnTx/>
                  <a:uFillTx/>
                  <a:latin typeface="+mj-lt"/>
                </a:rPr>
                <a:t>Internet</a:t>
              </a:r>
            </a:p>
          </p:txBody>
        </p:sp>
      </p:grpSp>
      <p:grpSp>
        <p:nvGrpSpPr>
          <p:cNvPr id="65" name="Group 4"/>
          <p:cNvGrpSpPr/>
          <p:nvPr/>
        </p:nvGrpSpPr>
        <p:grpSpPr>
          <a:xfrm>
            <a:off x="4287128" y="1642907"/>
            <a:ext cx="1528946" cy="1440000"/>
            <a:chOff x="4004147" y="2862149"/>
            <a:chExt cx="1850922" cy="18591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Rounded Rectangle 16"/>
            <p:cNvSpPr/>
            <p:nvPr/>
          </p:nvSpPr>
          <p:spPr>
            <a:xfrm rot="2686688">
              <a:off x="4098164" y="2862149"/>
              <a:ext cx="1699664" cy="1859193"/>
            </a:xfrm>
            <a:prstGeom prst="roundRect">
              <a:avLst>
                <a:gd name="adj" fmla="val 14117"/>
              </a:avLst>
            </a:prstGeom>
            <a:gradFill flip="none" rotWithShape="1">
              <a:gsLst>
                <a:gs pos="0">
                  <a:srgbClr val="FEFDFB"/>
                </a:gs>
                <a:gs pos="51000">
                  <a:srgbClr val="F5F3F4"/>
                </a:gs>
                <a:gs pos="100000">
                  <a:srgbClr val="E7E3E4"/>
                </a:gs>
              </a:gsLst>
              <a:path path="rect">
                <a:fillToRect l="100000" t="100000"/>
              </a:path>
              <a:tileRect r="-100000" b="-100000"/>
            </a:gradFill>
            <a:ln w="57150">
              <a:solidFill>
                <a:schemeClr val="accent1"/>
              </a:solidFill>
            </a:ln>
            <a:effectLst>
              <a:outerShdw blurRad="203200" dist="88900" dir="6900000" algn="t" rotWithShape="0">
                <a:prstClr val="black">
                  <a:alpha val="45000"/>
                </a:prst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7" name="TextBox 26"/>
            <p:cNvSpPr txBox="1"/>
            <p:nvPr/>
          </p:nvSpPr>
          <p:spPr>
            <a:xfrm>
              <a:off x="4004147" y="3314615"/>
              <a:ext cx="1850922" cy="87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j-lt"/>
                </a:rPr>
                <a:t>Field </a:t>
              </a: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j-lt"/>
                </a:rPr>
                <a:t>Service 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 b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R</a:t>
              </a:r>
              <a:r>
                <a:rPr kumimoji="0" lang="vi-VN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j-lt"/>
                </a:rPr>
                <a:t>epresentatives</a:t>
              </a:r>
            </a:p>
          </p:txBody>
        </p:sp>
      </p:grpSp>
      <p:grpSp>
        <p:nvGrpSpPr>
          <p:cNvPr id="71" name="Group 34"/>
          <p:cNvGrpSpPr/>
          <p:nvPr/>
        </p:nvGrpSpPr>
        <p:grpSpPr>
          <a:xfrm>
            <a:off x="1992513" y="3924784"/>
            <a:ext cx="1358587" cy="1122301"/>
            <a:chOff x="2745650" y="4155217"/>
            <a:chExt cx="1590992" cy="131009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2" name="Rounded Rectangle 13"/>
            <p:cNvSpPr/>
            <p:nvPr/>
          </p:nvSpPr>
          <p:spPr>
            <a:xfrm rot="2686688">
              <a:off x="2909957" y="4155217"/>
              <a:ext cx="1264749" cy="1310091"/>
            </a:xfrm>
            <a:prstGeom prst="roundRect">
              <a:avLst>
                <a:gd name="adj" fmla="val 9622"/>
              </a:avLst>
            </a:prstGeom>
            <a:gradFill flip="none" rotWithShape="1">
              <a:gsLst>
                <a:gs pos="0">
                  <a:srgbClr val="FEFDFB"/>
                </a:gs>
                <a:gs pos="51000">
                  <a:srgbClr val="F5F3F4"/>
                </a:gs>
                <a:gs pos="100000">
                  <a:srgbClr val="E7E3E4"/>
                </a:gs>
              </a:gsLst>
              <a:path path="rect">
                <a:fillToRect l="100000" t="100000"/>
              </a:path>
              <a:tileRect r="-100000" b="-100000"/>
            </a:gradFill>
            <a:ln w="38100">
              <a:solidFill>
                <a:schemeClr val="accent1"/>
              </a:solidFill>
            </a:ln>
            <a:effectLst>
              <a:outerShdw blurRad="203200" dist="88900" dir="6900000" algn="t" rotWithShape="0">
                <a:prstClr val="black">
                  <a:alpha val="45000"/>
                </a:prst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3" name="Rectangle 30"/>
            <p:cNvSpPr/>
            <p:nvPr/>
          </p:nvSpPr>
          <p:spPr>
            <a:xfrm>
              <a:off x="2745650" y="4508823"/>
              <a:ext cx="1590992" cy="6107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B6770"/>
                  </a:solidFill>
                  <a:effectLst/>
                  <a:uLnTx/>
                  <a:uFillTx/>
                  <a:latin typeface="+mj-lt"/>
                </a:rPr>
                <a:t>Machine 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B6770"/>
                  </a:solidFill>
                  <a:effectLst/>
                  <a:uLnTx/>
                  <a:uFillTx/>
                  <a:latin typeface="+mj-lt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B6770"/>
                  </a:solidFill>
                  <a:effectLst/>
                  <a:uLnTx/>
                  <a:uFillTx/>
                  <a:latin typeface="+mj-lt"/>
                </a:rPr>
                <a:t>Audits</a:t>
              </a:r>
            </a:p>
          </p:txBody>
        </p:sp>
      </p:grpSp>
      <p:grpSp>
        <p:nvGrpSpPr>
          <p:cNvPr id="30" name="Group 34">
            <a:extLst>
              <a:ext uri="{FF2B5EF4-FFF2-40B4-BE49-F238E27FC236}">
                <a16:creationId xmlns:a16="http://schemas.microsoft.com/office/drawing/2014/main" id="{1E430BE0-43AE-4B4F-93CB-E7C411392D2E}"/>
              </a:ext>
            </a:extLst>
          </p:cNvPr>
          <p:cNvGrpSpPr/>
          <p:nvPr/>
        </p:nvGrpSpPr>
        <p:grpSpPr>
          <a:xfrm>
            <a:off x="6953201" y="3292548"/>
            <a:ext cx="1358587" cy="1080000"/>
            <a:chOff x="2746834" y="4155217"/>
            <a:chExt cx="1590992" cy="131009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Rounded Rectangle 13">
              <a:extLst>
                <a:ext uri="{FF2B5EF4-FFF2-40B4-BE49-F238E27FC236}">
                  <a16:creationId xmlns:a16="http://schemas.microsoft.com/office/drawing/2014/main" id="{E0E2BE18-6684-42B9-8A63-0CDFA362D2A1}"/>
                </a:ext>
              </a:extLst>
            </p:cNvPr>
            <p:cNvSpPr/>
            <p:nvPr/>
          </p:nvSpPr>
          <p:spPr>
            <a:xfrm rot="2686688">
              <a:off x="2909957" y="4155217"/>
              <a:ext cx="1264749" cy="1310091"/>
            </a:xfrm>
            <a:prstGeom prst="roundRect">
              <a:avLst>
                <a:gd name="adj" fmla="val 9622"/>
              </a:avLst>
            </a:prstGeom>
            <a:gradFill flip="none" rotWithShape="1">
              <a:gsLst>
                <a:gs pos="0">
                  <a:srgbClr val="FEFDFB"/>
                </a:gs>
                <a:gs pos="51000">
                  <a:srgbClr val="F5F3F4"/>
                </a:gs>
                <a:gs pos="100000">
                  <a:srgbClr val="E7E3E4"/>
                </a:gs>
              </a:gsLst>
              <a:path path="rect">
                <a:fillToRect l="100000" t="100000"/>
              </a:path>
              <a:tileRect r="-100000" b="-100000"/>
            </a:gradFill>
            <a:ln w="38100">
              <a:solidFill>
                <a:schemeClr val="accent1"/>
              </a:solidFill>
            </a:ln>
            <a:effectLst>
              <a:outerShdw blurRad="203200" dist="88900" dir="6900000" algn="t" rotWithShape="0">
                <a:prstClr val="black">
                  <a:alpha val="45000"/>
                </a:prst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91D3A4E0-CD2F-4666-850F-F9D62244B5EA}"/>
                </a:ext>
              </a:extLst>
            </p:cNvPr>
            <p:cNvSpPr/>
            <p:nvPr/>
          </p:nvSpPr>
          <p:spPr>
            <a:xfrm>
              <a:off x="2746834" y="4514061"/>
              <a:ext cx="1590992" cy="634691"/>
            </a:xfrm>
            <a:prstGeom prst="rect">
              <a:avLst/>
            </a:prstGeom>
            <a:ln w="38100">
              <a:noFill/>
            </a:ln>
          </p:spPr>
          <p:txBody>
            <a:bodyPr wrap="square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srgbClr val="5B6770"/>
                  </a:solidFill>
                  <a:latin typeface="+mj-lt"/>
                </a:rPr>
                <a:t>Quick </a:t>
              </a:r>
            </a:p>
            <a:p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srgbClr val="5B6770"/>
                  </a:solidFill>
                  <a:latin typeface="+mj-lt"/>
                </a:rPr>
                <a:t>Quote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33" name="Group 4">
            <a:extLst>
              <a:ext uri="{FF2B5EF4-FFF2-40B4-BE49-F238E27FC236}">
                <a16:creationId xmlns:a16="http://schemas.microsoft.com/office/drawing/2014/main" id="{22A24611-247A-4CA8-AD18-6287BB9590ED}"/>
              </a:ext>
            </a:extLst>
          </p:cNvPr>
          <p:cNvGrpSpPr/>
          <p:nvPr/>
        </p:nvGrpSpPr>
        <p:grpSpPr>
          <a:xfrm>
            <a:off x="4954687" y="3342248"/>
            <a:ext cx="1527340" cy="1440000"/>
            <a:chOff x="4071906" y="2862149"/>
            <a:chExt cx="1819939" cy="18591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Rounded Rectangle 16">
              <a:extLst>
                <a:ext uri="{FF2B5EF4-FFF2-40B4-BE49-F238E27FC236}">
                  <a16:creationId xmlns:a16="http://schemas.microsoft.com/office/drawing/2014/main" id="{74180719-3F09-4259-A98A-BE5EE4E6651D}"/>
                </a:ext>
              </a:extLst>
            </p:cNvPr>
            <p:cNvSpPr/>
            <p:nvPr/>
          </p:nvSpPr>
          <p:spPr>
            <a:xfrm rot="2686688">
              <a:off x="4098164" y="2862149"/>
              <a:ext cx="1699664" cy="1859193"/>
            </a:xfrm>
            <a:prstGeom prst="roundRect">
              <a:avLst>
                <a:gd name="adj" fmla="val 14117"/>
              </a:avLst>
            </a:prstGeom>
            <a:gradFill flip="none" rotWithShape="1">
              <a:gsLst>
                <a:gs pos="0">
                  <a:srgbClr val="FEFDFB"/>
                </a:gs>
                <a:gs pos="51000">
                  <a:srgbClr val="F5F3F4"/>
                </a:gs>
                <a:gs pos="100000">
                  <a:srgbClr val="E7E3E4"/>
                </a:gs>
              </a:gsLst>
              <a:path path="rect">
                <a:fillToRect l="100000" t="100000"/>
              </a:path>
              <a:tileRect r="-100000" b="-100000"/>
            </a:gradFill>
            <a:ln w="57150">
              <a:solidFill>
                <a:schemeClr val="accent1"/>
              </a:solidFill>
            </a:ln>
            <a:effectLst>
              <a:outerShdw blurRad="203200" dist="88900" dir="6900000" algn="t" rotWithShape="0">
                <a:prstClr val="black">
                  <a:alpha val="45000"/>
                </a:prst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5" name="TextBox 26">
              <a:extLst>
                <a:ext uri="{FF2B5EF4-FFF2-40B4-BE49-F238E27FC236}">
                  <a16:creationId xmlns:a16="http://schemas.microsoft.com/office/drawing/2014/main" id="{23E59FD4-C19D-4BF4-9756-4D211C5EF5AE}"/>
                </a:ext>
              </a:extLst>
            </p:cNvPr>
            <p:cNvSpPr txBox="1"/>
            <p:nvPr/>
          </p:nvSpPr>
          <p:spPr>
            <a:xfrm>
              <a:off x="4071906" y="3534498"/>
              <a:ext cx="1819939" cy="619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 b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High Quality </a:t>
              </a:r>
              <a:br>
                <a:rPr lang="de-DE" sz="1400" b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</a:br>
              <a:r>
                <a:rPr lang="de-DE" sz="1400" b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OEM Parts</a:t>
              </a:r>
              <a:endPara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36" name="Group 34">
            <a:extLst>
              <a:ext uri="{FF2B5EF4-FFF2-40B4-BE49-F238E27FC236}">
                <a16:creationId xmlns:a16="http://schemas.microsoft.com/office/drawing/2014/main" id="{7DBF033B-4EE4-450D-A42B-C9DD5870722D}"/>
              </a:ext>
            </a:extLst>
          </p:cNvPr>
          <p:cNvGrpSpPr/>
          <p:nvPr/>
        </p:nvGrpSpPr>
        <p:grpSpPr>
          <a:xfrm>
            <a:off x="5929188" y="2362907"/>
            <a:ext cx="1358587" cy="1080000"/>
            <a:chOff x="2749677" y="4155217"/>
            <a:chExt cx="1590992" cy="131009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Rounded Rectangle 13">
              <a:extLst>
                <a:ext uri="{FF2B5EF4-FFF2-40B4-BE49-F238E27FC236}">
                  <a16:creationId xmlns:a16="http://schemas.microsoft.com/office/drawing/2014/main" id="{F328B02E-BBDA-49EB-ABB0-1E70BAC673FF}"/>
                </a:ext>
              </a:extLst>
            </p:cNvPr>
            <p:cNvSpPr/>
            <p:nvPr/>
          </p:nvSpPr>
          <p:spPr>
            <a:xfrm rot="2686688">
              <a:off x="2909957" y="4155217"/>
              <a:ext cx="1264749" cy="1310091"/>
            </a:xfrm>
            <a:prstGeom prst="roundRect">
              <a:avLst>
                <a:gd name="adj" fmla="val 9622"/>
              </a:avLst>
            </a:prstGeom>
            <a:gradFill flip="none" rotWithShape="1">
              <a:gsLst>
                <a:gs pos="0">
                  <a:srgbClr val="FEFDFB"/>
                </a:gs>
                <a:gs pos="51000">
                  <a:srgbClr val="F5F3F4"/>
                </a:gs>
                <a:gs pos="100000">
                  <a:srgbClr val="E7E3E4"/>
                </a:gs>
              </a:gsLst>
              <a:path path="rect">
                <a:fillToRect l="100000" t="100000"/>
              </a:path>
              <a:tileRect r="-100000" b="-100000"/>
            </a:gradFill>
            <a:ln w="38100">
              <a:solidFill>
                <a:schemeClr val="accent1"/>
              </a:solidFill>
            </a:ln>
            <a:effectLst>
              <a:outerShdw blurRad="203200" dist="88900" dir="6900000" algn="t" rotWithShape="0">
                <a:prstClr val="black">
                  <a:alpha val="45000"/>
                </a:prst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8" name="Rectangle 30">
              <a:extLst>
                <a:ext uri="{FF2B5EF4-FFF2-40B4-BE49-F238E27FC236}">
                  <a16:creationId xmlns:a16="http://schemas.microsoft.com/office/drawing/2014/main" id="{D6BD0836-3CED-4768-8EF3-BBDFF601206F}"/>
                </a:ext>
              </a:extLst>
            </p:cNvPr>
            <p:cNvSpPr/>
            <p:nvPr/>
          </p:nvSpPr>
          <p:spPr>
            <a:xfrm>
              <a:off x="2749677" y="4477765"/>
              <a:ext cx="1590992" cy="6346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srgbClr val="5B6770"/>
                  </a:solidFill>
                  <a:latin typeface="+mj-lt"/>
                </a:rPr>
                <a:t>Quick </a:t>
              </a:r>
            </a:p>
            <a:p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srgbClr val="5B6770"/>
                  </a:solidFill>
                  <a:latin typeface="+mj-lt"/>
                </a:rPr>
                <a:t>Delivery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pic>
        <p:nvPicPr>
          <p:cNvPr id="39" name="Picture 22">
            <a:extLst>
              <a:ext uri="{FF2B5EF4-FFF2-40B4-BE49-F238E27FC236}">
                <a16:creationId xmlns:a16="http://schemas.microsoft.com/office/drawing/2014/main" id="{2FEB6E0F-6D29-4A54-9433-D382EFBA6C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99" y="2384412"/>
            <a:ext cx="589124" cy="601964"/>
          </a:xfrm>
          <a:prstGeom prst="rect">
            <a:avLst/>
          </a:prstGeom>
        </p:spPr>
      </p:pic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8A149334-9FAC-469E-A187-4021072DEFDC}"/>
              </a:ext>
            </a:extLst>
          </p:cNvPr>
          <p:cNvSpPr txBox="1">
            <a:spLocks/>
          </p:cNvSpPr>
          <p:nvPr/>
        </p:nvSpPr>
        <p:spPr>
          <a:xfrm>
            <a:off x="403200" y="144000"/>
            <a:ext cx="8029575" cy="12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b="1" dirty="0">
                <a:solidFill>
                  <a:schemeClr val="tx2"/>
                </a:solidFill>
              </a:rPr>
              <a:t>Service &amp; Parts Support</a:t>
            </a:r>
            <a:r>
              <a:rPr lang="en-US" sz="4400" b="1" dirty="0">
                <a:solidFill>
                  <a:schemeClr val="tx2"/>
                </a:solidFill>
              </a:rPr>
              <a:t> </a:t>
            </a:r>
          </a:p>
          <a:p>
            <a:pPr lvl="0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vi-VN" sz="2200" dirty="0">
                <a:solidFill>
                  <a:schemeClr val="tx2"/>
                </a:solidFill>
              </a:rPr>
              <a:t>We provide the </a:t>
            </a:r>
            <a:r>
              <a:rPr lang="de-DE" sz="2200" dirty="0">
                <a:solidFill>
                  <a:schemeClr val="tx2"/>
                </a:solidFill>
              </a:rPr>
              <a:t>b</a:t>
            </a:r>
            <a:r>
              <a:rPr lang="vi-VN" sz="2200" dirty="0">
                <a:solidFill>
                  <a:schemeClr val="tx2"/>
                </a:solidFill>
              </a:rPr>
              <a:t>est </a:t>
            </a:r>
            <a:r>
              <a:rPr lang="en-US" sz="2200" dirty="0">
                <a:solidFill>
                  <a:schemeClr val="tx2"/>
                </a:solidFill>
              </a:rPr>
              <a:t>service</a:t>
            </a:r>
            <a:r>
              <a:rPr lang="de-DE" sz="2200" dirty="0">
                <a:solidFill>
                  <a:schemeClr val="tx2"/>
                </a:solidFill>
              </a:rPr>
              <a:t> </a:t>
            </a:r>
            <a:r>
              <a:rPr lang="vi-VN" sz="2200" dirty="0">
                <a:solidFill>
                  <a:schemeClr val="tx2"/>
                </a:solidFill>
              </a:rPr>
              <a:t>for the</a:t>
            </a:r>
            <a:r>
              <a:rPr lang="de-DE" sz="2200" dirty="0">
                <a:solidFill>
                  <a:schemeClr val="tx2"/>
                </a:solidFill>
              </a:rPr>
              <a:t> g</a:t>
            </a:r>
            <a:r>
              <a:rPr lang="vi-VN" sz="2200" dirty="0">
                <a:solidFill>
                  <a:schemeClr val="tx2"/>
                </a:solidFill>
              </a:rPr>
              <a:t>lobal market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42" name="Rounded Rectangle 16">
            <a:extLst>
              <a:ext uri="{FF2B5EF4-FFF2-40B4-BE49-F238E27FC236}">
                <a16:creationId xmlns:a16="http://schemas.microsoft.com/office/drawing/2014/main" id="{3BCD4A0A-2485-46C9-9413-44CDEC94D250}"/>
              </a:ext>
            </a:extLst>
          </p:cNvPr>
          <p:cNvSpPr/>
          <p:nvPr/>
        </p:nvSpPr>
        <p:spPr>
          <a:xfrm rot="2686688">
            <a:off x="3181262" y="2792813"/>
            <a:ext cx="1404000" cy="1440000"/>
          </a:xfrm>
          <a:prstGeom prst="roundRect">
            <a:avLst>
              <a:gd name="adj" fmla="val 14117"/>
            </a:avLst>
          </a:prstGeom>
          <a:gradFill flip="none" rotWithShape="1">
            <a:gsLst>
              <a:gs pos="0">
                <a:srgbClr val="FEFDFB"/>
              </a:gs>
              <a:gs pos="51000">
                <a:srgbClr val="F5F3F4"/>
              </a:gs>
              <a:gs pos="100000">
                <a:srgbClr val="E7E3E4"/>
              </a:gs>
            </a:gsLst>
            <a:path path="rect">
              <a:fillToRect l="100000" t="100000"/>
            </a:path>
            <a:tileRect r="-100000" b="-100000"/>
          </a:gradFill>
          <a:ln w="57150">
            <a:solidFill>
              <a:schemeClr val="accent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6" name="TextBox 19">
            <a:extLst>
              <a:ext uri="{FF2B5EF4-FFF2-40B4-BE49-F238E27FC236}">
                <a16:creationId xmlns:a16="http://schemas.microsoft.com/office/drawing/2014/main" id="{E8C5BA57-B9A4-4397-93F9-947887799B62}"/>
              </a:ext>
            </a:extLst>
          </p:cNvPr>
          <p:cNvSpPr txBox="1"/>
          <p:nvPr/>
        </p:nvSpPr>
        <p:spPr>
          <a:xfrm>
            <a:off x="3305576" y="3185336"/>
            <a:ext cx="1092848" cy="3416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FD3E28"/>
                </a:solidFill>
                <a:effectLst/>
                <a:uLnTx/>
                <a:uFillTx/>
                <a:latin typeface="+mj-lt"/>
              </a:rPr>
              <a:t>24/7/365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srgbClr val="FD3E28"/>
                </a:solidFill>
                <a:effectLst/>
                <a:uLnTx/>
                <a:uFillTx/>
                <a:latin typeface="+mj-lt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D3E28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7" name="Rectangle 21">
            <a:extLst>
              <a:ext uri="{FF2B5EF4-FFF2-40B4-BE49-F238E27FC236}">
                <a16:creationId xmlns:a16="http://schemas.microsoft.com/office/drawing/2014/main" id="{E117B28E-8E14-4202-87FF-70252E8BF139}"/>
              </a:ext>
            </a:extLst>
          </p:cNvPr>
          <p:cNvSpPr/>
          <p:nvPr/>
        </p:nvSpPr>
        <p:spPr>
          <a:xfrm>
            <a:off x="2899308" y="3492011"/>
            <a:ext cx="1527339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66D70"/>
                </a:solidFill>
                <a:effectLst/>
                <a:uLnTx/>
                <a:uFillTx/>
                <a:latin typeface="+mj-lt"/>
              </a:rPr>
              <a:t>Technical Support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2B8033-2E62-4190-A364-3D4C9CB87BB8}"/>
              </a:ext>
            </a:extLst>
          </p:cNvPr>
          <p:cNvSpPr/>
          <p:nvPr/>
        </p:nvSpPr>
        <p:spPr>
          <a:xfrm>
            <a:off x="1122044" y="2972939"/>
            <a:ext cx="13585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400" b="1" dirty="0">
                <a:solidFill>
                  <a:srgbClr val="BFBFBF">
                    <a:lumMod val="50000"/>
                  </a:srgbClr>
                </a:solidFill>
              </a:rPr>
              <a:t>Preventive Maintenance Programs</a:t>
            </a:r>
          </a:p>
        </p:txBody>
      </p:sp>
    </p:spTree>
    <p:extLst>
      <p:ext uri="{BB962C8B-B14F-4D97-AF65-F5344CB8AC3E}">
        <p14:creationId xmlns:p14="http://schemas.microsoft.com/office/powerpoint/2010/main" val="1119340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W Papersystems">
      <a:dk1>
        <a:srgbClr val="000000"/>
      </a:dk1>
      <a:lt1>
        <a:srgbClr val="FFFFFF"/>
      </a:lt1>
      <a:dk2>
        <a:srgbClr val="5B6770"/>
      </a:dk2>
      <a:lt2>
        <a:srgbClr val="FFFFFF"/>
      </a:lt2>
      <a:accent1>
        <a:srgbClr val="F93822"/>
      </a:accent1>
      <a:accent2>
        <a:srgbClr val="5B6770"/>
      </a:accent2>
      <a:accent3>
        <a:srgbClr val="BFBAAF"/>
      </a:accent3>
      <a:accent4>
        <a:srgbClr val="56C9C1"/>
      </a:accent4>
      <a:accent5>
        <a:srgbClr val="EFB22D"/>
      </a:accent5>
      <a:accent6>
        <a:srgbClr val="000000"/>
      </a:accent6>
      <a:hlink>
        <a:srgbClr val="0000FF"/>
      </a:hlink>
      <a:folHlink>
        <a:srgbClr val="800080"/>
      </a:folHlink>
    </a:clrScheme>
    <a:fontScheme name="BW Papersystems 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WP_Template_04_2018.potx" id="{9A341AEB-EFC0-404C-8B57-A6FABA9A9633}" vid="{B0A08C47-780E-496F-8E97-D91F582FFF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BWP_Template_04_2018</Template>
  <TotalTime>4</TotalTime>
  <Words>417</Words>
  <Application>Microsoft Office PowerPoint</Application>
  <PresentationFormat>On-screen Show (4:3)</PresentationFormat>
  <Paragraphs>108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Museo Sans 300</vt:lpstr>
      <vt:lpstr>Office Theme</vt:lpstr>
      <vt:lpstr>PowerPoint Presentation</vt:lpstr>
      <vt:lpstr>PowerPoint Presentation</vt:lpstr>
      <vt:lpstr>PowerPoint Presentation</vt:lpstr>
      <vt:lpstr>Digital and Cut-Size Sheeting &amp; Packaging From the reel to the finished pallet, we offer solutions for cut-size converting, ream wrapping and packaging systems for the paper industry.</vt:lpstr>
      <vt:lpstr>Folio-Size Sheeting Our folio sheeting systems provide the performance and product quality for the paper and board industry.</vt:lpstr>
      <vt:lpstr>Folding Carton We are a global leader in web fed die cutting systems and solutions for the paperboard converting industry. </vt:lpstr>
      <vt:lpstr>Security We offer manufacturing solutions for the production of Smart Labels and Tags, as well as passport finishing machinery and banknote sheeting &amp; converting.</vt:lpstr>
      <vt:lpstr>Stationery We offer a large variety of machines for the production of printed products and stationery.</vt:lpstr>
      <vt:lpstr>PowerPoint Presentation</vt:lpstr>
      <vt:lpstr>PowerPoint Presentation</vt:lpstr>
      <vt:lpstr>PowerPoint Presentation</vt:lpstr>
    </vt:vector>
  </TitlesOfParts>
  <Company>MarquipWardUnited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Kiffner, Katja (BWP-STU)</dc:creator>
  <cp:lastModifiedBy>Reukauf, Shelby (BWP-PHI)</cp:lastModifiedBy>
  <cp:revision>123</cp:revision>
  <cp:lastPrinted>2014-07-07T14:39:50Z</cp:lastPrinted>
  <dcterms:created xsi:type="dcterms:W3CDTF">2020-04-06T07:50:43Z</dcterms:created>
  <dcterms:modified xsi:type="dcterms:W3CDTF">2020-08-20T16:30:13Z</dcterms:modified>
</cp:coreProperties>
</file>